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86" r:id="rId10"/>
    <p:sldId id="287" r:id="rId11"/>
    <p:sldId id="264" r:id="rId12"/>
    <p:sldId id="288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9" r:id="rId30"/>
    <p:sldId id="281" r:id="rId31"/>
    <p:sldId id="282" r:id="rId32"/>
    <p:sldId id="283" r:id="rId33"/>
    <p:sldId id="284" r:id="rId34"/>
    <p:sldId id="285" r:id="rId35"/>
    <p:sldId id="290" r:id="rId36"/>
  </p:sldIdLst>
  <p:sldSz cx="9906000" cy="6858000" type="A4"/>
  <p:notesSz cx="6858000" cy="9906000"/>
  <p:defaultTextStyle>
    <a:defPPr>
      <a:defRPr lang="es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05" d="100"/>
          <a:sy n="105" d="100"/>
        </p:scale>
        <p:origin x="15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90AA5B09-302F-46AD-9259-62301B6DC047}" type="slidenum">
              <a:rPr lang="en-US" sz="1400" b="0" strike="noStrike" spc="-1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17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18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1A31681-3E52-43D8-8234-A9DD84933BF0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9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9A491EA-6C59-45E4-8E5D-4551723A962E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9767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41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2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47C00067-E4AA-4290-8EE9-DCA579AB04EF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11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41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2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47C00067-E4AA-4290-8EE9-DCA579AB04EF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12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44805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44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5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6400792-1018-4C85-A95B-4D9739C945F0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4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48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4B6A255-3A9D-4018-B40C-82FE664721EC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5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51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8227B51-671E-4E35-9727-6C133578C938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5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54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E26EDD33-E0CF-4EC6-B453-35BCFA73C817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5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57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D409602-B31C-4F61-835E-0B838B7974E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0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CF67E5B-333D-482E-876F-D05A6AD2BDBF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6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3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8AF9495-6861-4F68-BFE8-BA684B25F6C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19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20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1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2A0DF8F-AC58-4EFE-85AF-A8728DA17248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6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6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F54F4BF-998E-4672-956A-65FEAC69876F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6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69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D44B07FB-3278-4D35-98BD-5C8FED142AE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7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2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FE2AE45-DFDF-42E9-9450-8ED557B7388F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7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C6EFDCD-F124-4285-AE61-BCDF40006AEC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600" cy="4007880"/>
          </a:xfrm>
          <a:prstGeom prst="rect">
            <a:avLst/>
          </a:prstGeom>
        </p:spPr>
      </p:sp>
      <p:sp>
        <p:nvSpPr>
          <p:cNvPr id="6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78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34AFAC9-685D-446B-9F66-2CEEF56A1B39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1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04F7AC7-015C-4955-A834-9D3850829EE1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25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4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D660762-2A4B-44D0-9A23-EBEE026A1EC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26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87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E9F34DF-229C-4BD6-868A-301F71911130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27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0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F06D8ED-B6EC-4E66-A4E0-45A56A9CEA6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28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0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7F06D8ED-B6EC-4E66-A4E0-45A56A9CEA6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29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9281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23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4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51F8D8D-8CA0-4B3B-86DE-27E5390433B5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3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90B53A7-9C33-479F-AD79-CA7C10B28DC7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6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6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4072E22-796D-4038-BB16-2EC6B1785BD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31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99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CA535907-080F-4EF4-8DC1-E709982A895A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32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7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2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0B7DBB01-11C2-4A2A-BD10-134ED2D0C094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33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34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35</a:t>
            </a:fld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8722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4880" cy="3417120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9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0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CF342FC-B20E-47A5-9970-415311C9B3F8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2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3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D391CB7-C8F6-4E30-9219-9788F2AFDE4A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5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6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36765A0-B40B-45C8-B453-5D081DAF9937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9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9A491EA-6C59-45E4-8E5D-4551723A962E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3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39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9A491EA-6C59-45E4-8E5D-4551723A962E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8119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50928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5232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50928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65232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50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388440" y="360"/>
            <a:ext cx="18504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CustomShape 2"/>
          <p:cNvSpPr/>
          <p:nvPr/>
        </p:nvSpPr>
        <p:spPr>
          <a:xfrm>
            <a:off x="388440" y="360"/>
            <a:ext cx="18504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14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7.jpeg"/><Relationship Id="rId9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4.png"/><Relationship Id="rId9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4.png"/><Relationship Id="rId9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10" Type="http://schemas.openxmlformats.org/officeDocument/2006/relationships/image" Target="../media/image6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10" Type="http://schemas.openxmlformats.org/officeDocument/2006/relationships/image" Target="../media/image6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5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7.jpe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6569842-67FD-4C9D-ADE9-4CC40452D5FE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298440" y="3192840"/>
            <a:ext cx="9143640" cy="40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800" b="1" i="1" strike="noStrike" spc="-1">
                <a:solidFill>
                  <a:srgbClr val="000000"/>
                </a:solidFill>
                <a:latin typeface="Arial"/>
                <a:ea typeface="DejaVu Sans"/>
              </a:rPr>
              <a:t>Javier Ortiz-Tudela and Francesco Pupillo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671760" y="344160"/>
            <a:ext cx="7455240" cy="130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Introduction into fMRI analysis. PsyMsc4 (Goethe 2021).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49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7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3" name="Picture 10"/>
          <p:cNvPicPr/>
          <p:nvPr/>
        </p:nvPicPr>
        <p:blipFill>
          <a:blip r:embed="rId3"/>
          <a:stretch/>
        </p:blipFill>
        <p:spPr>
          <a:xfrm>
            <a:off x="7405920" y="5670720"/>
            <a:ext cx="2036160" cy="1104480"/>
          </a:xfrm>
          <a:prstGeom prst="rect">
            <a:avLst/>
          </a:prstGeom>
          <a:ln>
            <a:noFill/>
          </a:ln>
        </p:spPr>
      </p:pic>
      <p:sp>
        <p:nvSpPr>
          <p:cNvPr id="54" name="CustomShape 8"/>
          <p:cNvSpPr/>
          <p:nvPr/>
        </p:nvSpPr>
        <p:spPr>
          <a:xfrm>
            <a:off x="671760" y="2031840"/>
            <a:ext cx="3213720" cy="83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Session-2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6DE84A1-9895-4F4A-85D4-87FF6ECE2D2F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58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59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60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3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12F6A31D-1573-3A45-A717-6DB8185EC5CC}"/>
              </a:ext>
            </a:extLst>
          </p:cNvPr>
          <p:cNvCxnSpPr>
            <a:cxnSpLocks/>
          </p:cNvCxnSpPr>
          <p:nvPr/>
        </p:nvCxnSpPr>
        <p:spPr>
          <a:xfrm>
            <a:off x="8415240" y="3775638"/>
            <a:ext cx="0" cy="1450665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9F85E225-561C-5748-A321-1B54DAD9B232}"/>
              </a:ext>
            </a:extLst>
          </p:cNvPr>
          <p:cNvCxnSpPr>
            <a:cxnSpLocks/>
          </p:cNvCxnSpPr>
          <p:nvPr/>
        </p:nvCxnSpPr>
        <p:spPr>
          <a:xfrm flipH="1">
            <a:off x="5225143" y="3721797"/>
            <a:ext cx="3132437" cy="48126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861D28B1-4BA1-1446-B902-01FE15695409}"/>
              </a:ext>
            </a:extLst>
          </p:cNvPr>
          <p:cNvCxnSpPr>
            <a:cxnSpLocks/>
          </p:cNvCxnSpPr>
          <p:nvPr/>
        </p:nvCxnSpPr>
        <p:spPr>
          <a:xfrm>
            <a:off x="5907220" y="4515151"/>
            <a:ext cx="0" cy="734468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728043F9-2078-774D-8331-8196D4C24AFB}"/>
              </a:ext>
            </a:extLst>
          </p:cNvPr>
          <p:cNvCxnSpPr>
            <a:cxnSpLocks/>
          </p:cNvCxnSpPr>
          <p:nvPr/>
        </p:nvCxnSpPr>
        <p:spPr>
          <a:xfrm flipH="1">
            <a:off x="5194698" y="4488929"/>
            <a:ext cx="678891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9900034-B6B6-E345-A96F-85D38F56653B}"/>
              </a:ext>
            </a:extLst>
          </p:cNvPr>
          <p:cNvSpPr txBox="1"/>
          <p:nvPr/>
        </p:nvSpPr>
        <p:spPr>
          <a:xfrm>
            <a:off x="5225142" y="5375733"/>
            <a:ext cx="406771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1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8947C2B-E46F-6041-9B02-B32F3D02931D}"/>
              </a:ext>
            </a:extLst>
          </p:cNvPr>
          <p:cNvSpPr txBox="1"/>
          <p:nvPr/>
        </p:nvSpPr>
        <p:spPr>
          <a:xfrm rot="16200000">
            <a:off x="3417503" y="3630849"/>
            <a:ext cx="3011509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2</a:t>
            </a:r>
          </a:p>
        </p:txBody>
      </p:sp>
    </p:spTree>
    <p:extLst>
      <p:ext uri="{BB962C8B-B14F-4D97-AF65-F5344CB8AC3E}">
        <p14:creationId xmlns:p14="http://schemas.microsoft.com/office/powerpoint/2010/main" val="15896685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503F6D5-EF74-43A4-B9C1-328DE393B1F6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11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67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8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69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70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71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3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4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10"/>
          <p:cNvSpPr/>
          <p:nvPr/>
        </p:nvSpPr>
        <p:spPr>
          <a:xfrm>
            <a:off x="1324440" y="3767400"/>
            <a:ext cx="2452680" cy="1089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does the beta value represent?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503F6D5-EF74-43A4-B9C1-328DE393B1F6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12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67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8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69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70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71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3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4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10"/>
          <p:cNvSpPr/>
          <p:nvPr/>
        </p:nvSpPr>
        <p:spPr>
          <a:xfrm>
            <a:off x="1324440" y="3767400"/>
            <a:ext cx="2452680" cy="1089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does the beta value represent?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6F02397-5CA1-5A49-9256-E73D2489B946}"/>
              </a:ext>
            </a:extLst>
          </p:cNvPr>
          <p:cNvSpPr txBox="1"/>
          <p:nvPr/>
        </p:nvSpPr>
        <p:spPr>
          <a:xfrm>
            <a:off x="5225142" y="5375733"/>
            <a:ext cx="406771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Predictor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615BED7-FA89-C44B-8B13-A773056EA200}"/>
              </a:ext>
            </a:extLst>
          </p:cNvPr>
          <p:cNvSpPr txBox="1"/>
          <p:nvPr/>
        </p:nvSpPr>
        <p:spPr>
          <a:xfrm rot="16200000">
            <a:off x="3417503" y="3630849"/>
            <a:ext cx="3011509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315882815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6DD7EC2-F2F3-4CE2-ADA9-00BE1FE3858B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13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78" name="CustomShape 2"/>
          <p:cNvSpPr/>
          <p:nvPr/>
        </p:nvSpPr>
        <p:spPr>
          <a:xfrm>
            <a:off x="805320" y="632880"/>
            <a:ext cx="700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is the usual approach for analysis of fMRI signals.</a:t>
            </a:r>
            <a:endParaRPr lang="en-US" sz="1800" b="0" strike="noStrike" spc="-1">
              <a:latin typeface="Arial"/>
            </a:endParaRPr>
          </a:p>
        </p:txBody>
      </p:sp>
      <p:grpSp>
        <p:nvGrpSpPr>
          <p:cNvPr id="179" name="Group 3"/>
          <p:cNvGrpSpPr/>
          <p:nvPr/>
        </p:nvGrpSpPr>
        <p:grpSpPr>
          <a:xfrm>
            <a:off x="2704503" y="4282177"/>
            <a:ext cx="4657680" cy="1676880"/>
            <a:chOff x="957960" y="1469160"/>
            <a:chExt cx="4657680" cy="1676880"/>
          </a:xfrm>
        </p:grpSpPr>
        <p:sp>
          <p:nvSpPr>
            <p:cNvPr id="180" name="CustomShape 4"/>
            <p:cNvSpPr/>
            <p:nvPr/>
          </p:nvSpPr>
          <p:spPr>
            <a:xfrm>
              <a:off x="990000" y="1790640"/>
              <a:ext cx="4284360" cy="1355400"/>
            </a:xfrm>
            <a:prstGeom prst="rect">
              <a:avLst/>
            </a:prstGeom>
            <a:noFill/>
            <a:ln>
              <a:solidFill>
                <a:srgbClr val="F737DC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181" name="Picture 4"/>
            <p:cNvPicPr/>
            <p:nvPr/>
          </p:nvPicPr>
          <p:blipFill>
            <a:blip r:embed="rId3"/>
            <a:srcRect t="35545" r="89649"/>
            <a:stretch/>
          </p:blipFill>
          <p:spPr>
            <a:xfrm rot="16200000">
              <a:off x="2866320" y="272520"/>
              <a:ext cx="674280" cy="3998880"/>
            </a:xfrm>
            <a:prstGeom prst="rect">
              <a:avLst/>
            </a:prstGeom>
            <a:ln>
              <a:noFill/>
            </a:ln>
          </p:spPr>
        </p:pic>
        <p:sp>
          <p:nvSpPr>
            <p:cNvPr id="182" name="CustomShape 5"/>
            <p:cNvSpPr/>
            <p:nvPr/>
          </p:nvSpPr>
          <p:spPr>
            <a:xfrm>
              <a:off x="1126440" y="2657160"/>
              <a:ext cx="399888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3" name="CustomShape 6"/>
            <p:cNvSpPr/>
            <p:nvPr/>
          </p:nvSpPr>
          <p:spPr>
            <a:xfrm>
              <a:off x="1132920" y="2682720"/>
              <a:ext cx="623160" cy="3322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Time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184" name="CustomShape 7"/>
            <p:cNvSpPr/>
            <p:nvPr/>
          </p:nvSpPr>
          <p:spPr>
            <a:xfrm>
              <a:off x="957960" y="1469160"/>
              <a:ext cx="4657680" cy="3823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Measured signal in 1 voxel over many volumes</a:t>
              </a:r>
              <a:endParaRPr lang="en-US" sz="18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n-US" sz="1800" b="0" strike="noStrike" spc="-1">
                <a:latin typeface="Arial"/>
              </a:endParaRPr>
            </a:p>
          </p:txBody>
        </p:sp>
      </p:grpSp>
      <p:sp>
        <p:nvSpPr>
          <p:cNvPr id="185" name="CustomShape 8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186" name="Picture 4"/>
          <p:cNvPicPr/>
          <p:nvPr/>
        </p:nvPicPr>
        <p:blipFill>
          <a:blip r:embed="rId4"/>
          <a:stretch/>
        </p:blipFill>
        <p:spPr>
          <a:xfrm>
            <a:off x="805320" y="1333894"/>
            <a:ext cx="3319034" cy="2701941"/>
          </a:xfrm>
          <a:prstGeom prst="rect">
            <a:avLst/>
          </a:prstGeom>
          <a:ln>
            <a:noFill/>
          </a:ln>
        </p:spPr>
      </p:pic>
      <p:grpSp>
        <p:nvGrpSpPr>
          <p:cNvPr id="3" name="Grupo 2">
            <a:extLst>
              <a:ext uri="{FF2B5EF4-FFF2-40B4-BE49-F238E27FC236}">
                <a16:creationId xmlns:a16="http://schemas.microsoft.com/office/drawing/2014/main" id="{6FF54DF0-6538-4B4C-BE3E-7212306B0B79}"/>
              </a:ext>
            </a:extLst>
          </p:cNvPr>
          <p:cNvGrpSpPr/>
          <p:nvPr/>
        </p:nvGrpSpPr>
        <p:grpSpPr>
          <a:xfrm>
            <a:off x="5816009" y="1291362"/>
            <a:ext cx="3793300" cy="2772628"/>
            <a:chOff x="5816009" y="3386468"/>
            <a:chExt cx="3793300" cy="2772628"/>
          </a:xfrm>
        </p:grpSpPr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889C8BAB-B5C1-1646-8FCE-F2317264574A}"/>
                </a:ext>
              </a:extLst>
            </p:cNvPr>
            <p:cNvPicPr/>
            <p:nvPr/>
          </p:nvPicPr>
          <p:blipFill rotWithShape="1">
            <a:blip r:embed="rId4"/>
            <a:srcRect l="12781" t="11378" r="7609" b="26026"/>
            <a:stretch/>
          </p:blipFill>
          <p:spPr>
            <a:xfrm rot="1760391">
              <a:off x="5887035" y="4011083"/>
              <a:ext cx="3415049" cy="2148013"/>
            </a:xfrm>
            <a:prstGeom prst="rect">
              <a:avLst/>
            </a:prstGeom>
            <a:ln>
              <a:noFill/>
            </a:ln>
          </p:spPr>
        </p:pic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8AC6A42B-5A8D-F849-B962-B21CCD96C8BC}"/>
                </a:ext>
              </a:extLst>
            </p:cNvPr>
            <p:cNvSpPr/>
            <p:nvPr/>
          </p:nvSpPr>
          <p:spPr>
            <a:xfrm>
              <a:off x="5816009" y="3386468"/>
              <a:ext cx="3793300" cy="1079205"/>
            </a:xfrm>
            <a:prstGeom prst="rect">
              <a:avLst/>
            </a:prstGeom>
            <a:solidFill>
              <a:srgbClr val="EEEC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6762DCA9-835C-4B43-8089-3607AE0EC33D}"/>
              </a:ext>
            </a:extLst>
          </p:cNvPr>
          <p:cNvCxnSpPr/>
          <p:nvPr/>
        </p:nvCxnSpPr>
        <p:spPr>
          <a:xfrm>
            <a:off x="5611709" y="1562490"/>
            <a:ext cx="0" cy="21885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uadroTexto 17">
            <a:extLst>
              <a:ext uri="{FF2B5EF4-FFF2-40B4-BE49-F238E27FC236}">
                <a16:creationId xmlns:a16="http://schemas.microsoft.com/office/drawing/2014/main" id="{EEE6EBCA-E8C2-B946-9F81-D0FBFAB4252E}"/>
              </a:ext>
            </a:extLst>
          </p:cNvPr>
          <p:cNvSpPr txBox="1"/>
          <p:nvPr/>
        </p:nvSpPr>
        <p:spPr>
          <a:xfrm rot="16200000">
            <a:off x="4247701" y="2470126"/>
            <a:ext cx="2184604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Data</a:t>
            </a:r>
          </a:p>
        </p:txBody>
      </p:sp>
      <p:sp>
        <p:nvSpPr>
          <p:cNvPr id="6" name="Flecha curvada hacia la derecha 5">
            <a:extLst>
              <a:ext uri="{FF2B5EF4-FFF2-40B4-BE49-F238E27FC236}">
                <a16:creationId xmlns:a16="http://schemas.microsoft.com/office/drawing/2014/main" id="{C3EE09FB-7FEB-9646-AB0A-8A04FDBC63E5}"/>
              </a:ext>
            </a:extLst>
          </p:cNvPr>
          <p:cNvSpPr/>
          <p:nvPr/>
        </p:nvSpPr>
        <p:spPr>
          <a:xfrm rot="17900082" flipH="1">
            <a:off x="4353192" y="1366889"/>
            <a:ext cx="415635" cy="849130"/>
          </a:xfrm>
          <a:prstGeom prst="curved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4"/>
          <p:cNvPicPr/>
          <p:nvPr/>
        </p:nvPicPr>
        <p:blipFill>
          <a:blip r:embed="rId3"/>
          <a:srcRect l="11419" t="7196" r="26829"/>
          <a:stretch/>
        </p:blipFill>
        <p:spPr>
          <a:xfrm>
            <a:off x="5604840" y="193356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188" name="Picture 2"/>
          <p:cNvPicPr/>
          <p:nvPr/>
        </p:nvPicPr>
        <p:blipFill>
          <a:blip r:embed="rId4"/>
          <a:stretch/>
        </p:blipFill>
        <p:spPr>
          <a:xfrm>
            <a:off x="4623480" y="192132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189" name="Imagen 4"/>
          <p:cNvPicPr/>
          <p:nvPr/>
        </p:nvPicPr>
        <p:blipFill>
          <a:blip r:embed="rId5"/>
          <a:stretch/>
        </p:blipFill>
        <p:spPr>
          <a:xfrm>
            <a:off x="2646720" y="19278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0" name="Imagen 3"/>
          <p:cNvPicPr/>
          <p:nvPr/>
        </p:nvPicPr>
        <p:blipFill>
          <a:blip r:embed="rId6"/>
          <a:srcRect t="11982" b="9774"/>
          <a:stretch/>
        </p:blipFill>
        <p:spPr>
          <a:xfrm>
            <a:off x="3637080" y="19296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1" name="Picture 2"/>
          <p:cNvPicPr/>
          <p:nvPr/>
        </p:nvPicPr>
        <p:blipFill>
          <a:blip r:embed="rId7"/>
          <a:srcRect l="12360" t="32007" r="53001" b="54371"/>
          <a:stretch/>
        </p:blipFill>
        <p:spPr>
          <a:xfrm>
            <a:off x="2476440" y="486900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192" name="CustomShape 1"/>
          <p:cNvSpPr/>
          <p:nvPr/>
        </p:nvSpPr>
        <p:spPr>
          <a:xfrm>
            <a:off x="2262240" y="315432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94" name="Picture 4"/>
          <p:cNvPicPr/>
          <p:nvPr/>
        </p:nvPicPr>
        <p:blipFill>
          <a:blip r:embed="rId8"/>
          <a:srcRect t="35545" r="89649"/>
          <a:stretch/>
        </p:blipFill>
        <p:spPr>
          <a:xfrm rot="16200000">
            <a:off x="4138560" y="163656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195" name="CustomShape 3"/>
          <p:cNvSpPr/>
          <p:nvPr/>
        </p:nvSpPr>
        <p:spPr>
          <a:xfrm>
            <a:off x="2405160" y="40237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4"/>
          <p:cNvSpPr/>
          <p:nvPr/>
        </p:nvSpPr>
        <p:spPr>
          <a:xfrm>
            <a:off x="2442960" y="403668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7" name="CustomShape 5"/>
          <p:cNvSpPr/>
          <p:nvPr/>
        </p:nvSpPr>
        <p:spPr>
          <a:xfrm>
            <a:off x="2262240" y="479772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CustomShape 6"/>
          <p:cNvSpPr/>
          <p:nvPr/>
        </p:nvSpPr>
        <p:spPr>
          <a:xfrm>
            <a:off x="2405160" y="56671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7"/>
          <p:cNvSpPr/>
          <p:nvPr/>
        </p:nvSpPr>
        <p:spPr>
          <a:xfrm>
            <a:off x="2455200" y="567972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00" name="CustomShape 8"/>
          <p:cNvSpPr/>
          <p:nvPr/>
        </p:nvSpPr>
        <p:spPr>
          <a:xfrm>
            <a:off x="1914120" y="487764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01" name="CustomShape 9"/>
          <p:cNvSpPr/>
          <p:nvPr/>
        </p:nvSpPr>
        <p:spPr>
          <a:xfrm>
            <a:off x="1931400" y="536904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02" name="CustomShape 10"/>
          <p:cNvSpPr/>
          <p:nvPr/>
        </p:nvSpPr>
        <p:spPr>
          <a:xfrm>
            <a:off x="31975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3" name="CustomShape 11"/>
          <p:cNvSpPr/>
          <p:nvPr/>
        </p:nvSpPr>
        <p:spPr>
          <a:xfrm>
            <a:off x="41641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4" name="CustomShape 12"/>
          <p:cNvSpPr/>
          <p:nvPr/>
        </p:nvSpPr>
        <p:spPr>
          <a:xfrm>
            <a:off x="516420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5" name="CustomShape 13"/>
          <p:cNvSpPr/>
          <p:nvPr/>
        </p:nvSpPr>
        <p:spPr>
          <a:xfrm>
            <a:off x="703440" y="2011320"/>
            <a:ext cx="146124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(visual stim.)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6" name="CustomShape 14"/>
          <p:cNvSpPr/>
          <p:nvPr/>
        </p:nvSpPr>
        <p:spPr>
          <a:xfrm>
            <a:off x="700200" y="343692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7" name="CustomShape 15"/>
          <p:cNvSpPr/>
          <p:nvPr/>
        </p:nvSpPr>
        <p:spPr>
          <a:xfrm>
            <a:off x="700560" y="486900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8" name="CustomShape 1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209" name="Picture 4"/>
          <p:cNvPicPr/>
          <p:nvPr/>
        </p:nvPicPr>
        <p:blipFill>
          <a:blip r:embed="rId3"/>
          <a:srcRect l="11419" t="7196" r="26829"/>
          <a:stretch/>
        </p:blipFill>
        <p:spPr>
          <a:xfrm>
            <a:off x="5587200" y="50652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10" name="Picture 2"/>
          <p:cNvPicPr/>
          <p:nvPr/>
        </p:nvPicPr>
        <p:blipFill>
          <a:blip r:embed="rId4"/>
          <a:stretch/>
        </p:blipFill>
        <p:spPr>
          <a:xfrm>
            <a:off x="4605840" y="505296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11" name="Imagen 30"/>
          <p:cNvPicPr/>
          <p:nvPr/>
        </p:nvPicPr>
        <p:blipFill>
          <a:blip r:embed="rId5"/>
          <a:stretch/>
        </p:blipFill>
        <p:spPr>
          <a:xfrm>
            <a:off x="2629080" y="50590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2" name="Imagen 31"/>
          <p:cNvPicPr/>
          <p:nvPr/>
        </p:nvPicPr>
        <p:blipFill>
          <a:blip r:embed="rId6"/>
          <a:srcRect t="11982" b="9774"/>
          <a:stretch/>
        </p:blipFill>
        <p:spPr>
          <a:xfrm>
            <a:off x="3619080" y="50608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icture 2"/>
          <p:cNvPicPr/>
          <p:nvPr/>
        </p:nvPicPr>
        <p:blipFill>
          <a:blip r:embed="rId3"/>
          <a:srcRect l="12360" t="32007" r="53001" b="54371"/>
          <a:stretch/>
        </p:blipFill>
        <p:spPr>
          <a:xfrm>
            <a:off x="2476440" y="486900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214" name="CustomShape 1"/>
          <p:cNvSpPr/>
          <p:nvPr/>
        </p:nvSpPr>
        <p:spPr>
          <a:xfrm>
            <a:off x="2262240" y="315432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5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16" name="Picture 4"/>
          <p:cNvPicPr/>
          <p:nvPr/>
        </p:nvPicPr>
        <p:blipFill>
          <a:blip r:embed="rId4"/>
          <a:srcRect t="35545" r="89649"/>
          <a:stretch/>
        </p:blipFill>
        <p:spPr>
          <a:xfrm rot="16200000">
            <a:off x="4138560" y="163656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17" name="CustomShape 3"/>
          <p:cNvSpPr/>
          <p:nvPr/>
        </p:nvSpPr>
        <p:spPr>
          <a:xfrm>
            <a:off x="2405160" y="40237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CustomShape 4"/>
          <p:cNvSpPr/>
          <p:nvPr/>
        </p:nvSpPr>
        <p:spPr>
          <a:xfrm>
            <a:off x="2442960" y="403668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19" name="CustomShape 5"/>
          <p:cNvSpPr/>
          <p:nvPr/>
        </p:nvSpPr>
        <p:spPr>
          <a:xfrm>
            <a:off x="2262240" y="479772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CustomShape 6"/>
          <p:cNvSpPr/>
          <p:nvPr/>
        </p:nvSpPr>
        <p:spPr>
          <a:xfrm>
            <a:off x="2405160" y="56671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ustomShape 7"/>
          <p:cNvSpPr/>
          <p:nvPr/>
        </p:nvSpPr>
        <p:spPr>
          <a:xfrm>
            <a:off x="2455200" y="567972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22" name="CustomShape 8"/>
          <p:cNvSpPr/>
          <p:nvPr/>
        </p:nvSpPr>
        <p:spPr>
          <a:xfrm>
            <a:off x="1914120" y="487764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23" name="CustomShape 9"/>
          <p:cNvSpPr/>
          <p:nvPr/>
        </p:nvSpPr>
        <p:spPr>
          <a:xfrm>
            <a:off x="1931400" y="536904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24" name="CustomShape 10"/>
          <p:cNvSpPr/>
          <p:nvPr/>
        </p:nvSpPr>
        <p:spPr>
          <a:xfrm>
            <a:off x="31975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5" name="CustomShape 11"/>
          <p:cNvSpPr/>
          <p:nvPr/>
        </p:nvSpPr>
        <p:spPr>
          <a:xfrm>
            <a:off x="416412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6" name="CustomShape 12"/>
          <p:cNvSpPr/>
          <p:nvPr/>
        </p:nvSpPr>
        <p:spPr>
          <a:xfrm>
            <a:off x="5164200" y="2011320"/>
            <a:ext cx="313920" cy="363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7" name="CustomShape 13"/>
          <p:cNvSpPr/>
          <p:nvPr/>
        </p:nvSpPr>
        <p:spPr>
          <a:xfrm>
            <a:off x="703440" y="2011320"/>
            <a:ext cx="146124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(visual stim.)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8" name="CustomShape 14"/>
          <p:cNvSpPr/>
          <p:nvPr/>
        </p:nvSpPr>
        <p:spPr>
          <a:xfrm>
            <a:off x="700200" y="343692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9" name="CustomShape 15"/>
          <p:cNvSpPr/>
          <p:nvPr/>
        </p:nvSpPr>
        <p:spPr>
          <a:xfrm>
            <a:off x="700560" y="486900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0" name="CustomShape 1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234" name="Picture 4"/>
          <p:cNvPicPr/>
          <p:nvPr/>
        </p:nvPicPr>
        <p:blipFill>
          <a:blip r:embed="rId5"/>
          <a:srcRect l="11419" t="7196" r="26829"/>
          <a:stretch/>
        </p:blipFill>
        <p:spPr>
          <a:xfrm>
            <a:off x="5604840" y="193356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235" name="Picture 2"/>
          <p:cNvPicPr/>
          <p:nvPr/>
        </p:nvPicPr>
        <p:blipFill>
          <a:blip r:embed="rId6"/>
          <a:stretch/>
        </p:blipFill>
        <p:spPr>
          <a:xfrm>
            <a:off x="4623480" y="1921320"/>
            <a:ext cx="467280" cy="683280"/>
          </a:xfrm>
          <a:prstGeom prst="rect">
            <a:avLst/>
          </a:prstGeom>
          <a:ln>
            <a:noFill/>
          </a:ln>
        </p:spPr>
      </p:pic>
      <p:pic>
        <p:nvPicPr>
          <p:cNvPr id="236" name="Imagen 34"/>
          <p:cNvPicPr/>
          <p:nvPr/>
        </p:nvPicPr>
        <p:blipFill>
          <a:blip r:embed="rId7"/>
          <a:stretch/>
        </p:blipFill>
        <p:spPr>
          <a:xfrm>
            <a:off x="2646720" y="19278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7" name="Imagen 35"/>
          <p:cNvPicPr/>
          <p:nvPr/>
        </p:nvPicPr>
        <p:blipFill>
          <a:blip r:embed="rId8"/>
          <a:srcRect t="11982" b="9774"/>
          <a:stretch/>
        </p:blipFill>
        <p:spPr>
          <a:xfrm>
            <a:off x="3637080" y="1929600"/>
            <a:ext cx="467280" cy="6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8" name="Picture 4"/>
          <p:cNvPicPr/>
          <p:nvPr/>
        </p:nvPicPr>
        <p:blipFill>
          <a:blip r:embed="rId5"/>
          <a:srcRect l="11419" t="7196" r="26829"/>
          <a:stretch/>
        </p:blipFill>
        <p:spPr>
          <a:xfrm>
            <a:off x="5587200" y="50652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39" name="Picture 2"/>
          <p:cNvPicPr/>
          <p:nvPr/>
        </p:nvPicPr>
        <p:blipFill>
          <a:blip r:embed="rId6"/>
          <a:stretch/>
        </p:blipFill>
        <p:spPr>
          <a:xfrm>
            <a:off x="4605840" y="505296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40" name="Imagen 38"/>
          <p:cNvPicPr/>
          <p:nvPr/>
        </p:nvPicPr>
        <p:blipFill>
          <a:blip r:embed="rId7"/>
          <a:stretch/>
        </p:blipFill>
        <p:spPr>
          <a:xfrm>
            <a:off x="2629080" y="50590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1" name="Imagen 39"/>
          <p:cNvPicPr/>
          <p:nvPr/>
        </p:nvPicPr>
        <p:blipFill>
          <a:blip r:embed="rId8"/>
          <a:srcRect t="11982" b="9774"/>
          <a:stretch/>
        </p:blipFill>
        <p:spPr>
          <a:xfrm>
            <a:off x="3619080" y="50608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1" name="Imagen 30">
            <a:extLst>
              <a:ext uri="{FF2B5EF4-FFF2-40B4-BE49-F238E27FC236}">
                <a16:creationId xmlns:a16="http://schemas.microsoft.com/office/drawing/2014/main" id="{7D7E0A30-CAA7-B44B-90B7-B28E4A1420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2120" y="4869000"/>
            <a:ext cx="1771940" cy="18147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3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44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45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47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48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252" name="Picture 2"/>
          <p:cNvPicPr/>
          <p:nvPr/>
        </p:nvPicPr>
        <p:blipFill>
          <a:blip r:embed="rId4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253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55" name="Picture 2"/>
          <p:cNvPicPr/>
          <p:nvPr/>
        </p:nvPicPr>
        <p:blipFill>
          <a:blip r:embed="rId4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256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59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0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1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62" name="Picture 4"/>
          <p:cNvPicPr/>
          <p:nvPr/>
        </p:nvPicPr>
        <p:blipFill>
          <a:blip r:embed="rId5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63" name="Picture 2"/>
          <p:cNvPicPr/>
          <p:nvPr/>
        </p:nvPicPr>
        <p:blipFill>
          <a:blip r:embed="rId6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64" name="Imagen 27"/>
          <p:cNvPicPr/>
          <p:nvPr/>
        </p:nvPicPr>
        <p:blipFill>
          <a:blip r:embed="rId7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65" name="Imagen 41"/>
          <p:cNvPicPr/>
          <p:nvPr/>
        </p:nvPicPr>
        <p:blipFill>
          <a:blip r:embed="rId8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E55D4654-D109-4144-98C8-CBDE2C91A3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2120" y="4869000"/>
            <a:ext cx="1771940" cy="18147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68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69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0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71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2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276" name="Picture 2"/>
          <p:cNvPicPr/>
          <p:nvPr/>
        </p:nvPicPr>
        <p:blipFill>
          <a:blip r:embed="rId4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277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8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79" name="Picture 2"/>
          <p:cNvPicPr/>
          <p:nvPr/>
        </p:nvPicPr>
        <p:blipFill>
          <a:blip r:embed="rId4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280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2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83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4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5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86" name="CustomShape 17"/>
          <p:cNvSpPr/>
          <p:nvPr/>
        </p:nvSpPr>
        <p:spPr>
          <a:xfrm>
            <a:off x="6580440" y="2261160"/>
            <a:ext cx="855360" cy="342720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ustomShape 18"/>
          <p:cNvSpPr/>
          <p:nvPr/>
        </p:nvSpPr>
        <p:spPr>
          <a:xfrm>
            <a:off x="7419600" y="2971800"/>
            <a:ext cx="2452680" cy="2055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Now we can use regression to obtain an estimate (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beta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) of how much our response model explains our BOLD signal in our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voxel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88" name="Picture 4"/>
          <p:cNvPicPr/>
          <p:nvPr/>
        </p:nvPicPr>
        <p:blipFill>
          <a:blip r:embed="rId5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89" name="Picture 2"/>
          <p:cNvPicPr/>
          <p:nvPr/>
        </p:nvPicPr>
        <p:blipFill>
          <a:blip r:embed="rId6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290" name="Imagen 42"/>
          <p:cNvPicPr/>
          <p:nvPr/>
        </p:nvPicPr>
        <p:blipFill>
          <a:blip r:embed="rId7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1" name="Imagen 43"/>
          <p:cNvPicPr/>
          <p:nvPr/>
        </p:nvPicPr>
        <p:blipFill>
          <a:blip r:embed="rId8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3DE6A7B6-1C44-FD45-BE8E-5EE5DEE9EF5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2120" y="5131410"/>
            <a:ext cx="1515720" cy="15523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94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295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97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8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302" name="Picture 2"/>
          <p:cNvPicPr/>
          <p:nvPr/>
        </p:nvPicPr>
        <p:blipFill>
          <a:blip r:embed="rId4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303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4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05" name="Picture 2"/>
          <p:cNvPicPr/>
          <p:nvPr/>
        </p:nvPicPr>
        <p:blipFill>
          <a:blip r:embed="rId4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306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09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10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11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12" name="CustomShape 17"/>
          <p:cNvSpPr/>
          <p:nvPr/>
        </p:nvSpPr>
        <p:spPr>
          <a:xfrm>
            <a:off x="6580440" y="2261160"/>
            <a:ext cx="855360" cy="342720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13" name="Picture 4"/>
          <p:cNvPicPr/>
          <p:nvPr/>
        </p:nvPicPr>
        <p:blipFill>
          <a:blip r:embed="rId5"/>
          <a:stretch/>
        </p:blipFill>
        <p:spPr>
          <a:xfrm>
            <a:off x="7580160" y="3003480"/>
            <a:ext cx="1880640" cy="1864440"/>
          </a:xfrm>
          <a:prstGeom prst="rect">
            <a:avLst/>
          </a:prstGeom>
          <a:ln w="57240">
            <a:noFill/>
          </a:ln>
        </p:spPr>
      </p:pic>
      <p:sp>
        <p:nvSpPr>
          <p:cNvPr id="314" name="CustomShape 18"/>
          <p:cNvSpPr/>
          <p:nvPr/>
        </p:nvSpPr>
        <p:spPr>
          <a:xfrm>
            <a:off x="7277040" y="1670040"/>
            <a:ext cx="2452680" cy="1355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run for every voxel, we will get one beta estimate per voxel, i.e., a beta map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15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16" name="Picture 2"/>
          <p:cNvPicPr/>
          <p:nvPr/>
        </p:nvPicPr>
        <p:blipFill>
          <a:blip r:embed="rId7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17" name="Imagen 43"/>
          <p:cNvPicPr/>
          <p:nvPr/>
        </p:nvPicPr>
        <p:blipFill>
          <a:blip r:embed="rId8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18" name="Imagen 44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1377434B-0E43-FD42-9FB0-E6E7946D46F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72120" y="5131410"/>
            <a:ext cx="1515720" cy="15523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0" name="CustomShape 2"/>
          <p:cNvSpPr/>
          <p:nvPr/>
        </p:nvSpPr>
        <p:spPr>
          <a:xfrm>
            <a:off x="766800" y="891360"/>
            <a:ext cx="925776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21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322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3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24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25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329" name="Picture 2"/>
          <p:cNvPicPr/>
          <p:nvPr/>
        </p:nvPicPr>
        <p:blipFill>
          <a:blip r:embed="rId4"/>
          <a:srcRect l="12360" t="51270" r="51356" b="27177"/>
          <a:stretch/>
        </p:blipFill>
        <p:spPr>
          <a:xfrm>
            <a:off x="2548080" y="4893480"/>
            <a:ext cx="3927240" cy="1222920"/>
          </a:xfrm>
          <a:prstGeom prst="rect">
            <a:avLst/>
          </a:prstGeom>
          <a:ln>
            <a:noFill/>
          </a:ln>
        </p:spPr>
      </p:pic>
      <p:sp>
        <p:nvSpPr>
          <p:cNvPr id="330" name="CustomShape 9"/>
          <p:cNvSpPr/>
          <p:nvPr/>
        </p:nvSpPr>
        <p:spPr>
          <a:xfrm>
            <a:off x="2262240" y="4832280"/>
            <a:ext cx="4284360" cy="135540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1" name="CustomShape 10"/>
          <p:cNvSpPr/>
          <p:nvPr/>
        </p:nvSpPr>
        <p:spPr>
          <a:xfrm>
            <a:off x="698400" y="5114520"/>
            <a:ext cx="126936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32" name="Picture 2"/>
          <p:cNvPicPr/>
          <p:nvPr/>
        </p:nvPicPr>
        <p:blipFill>
          <a:blip r:embed="rId4"/>
          <a:srcRect l="12360" t="32007" r="53001" b="54371"/>
          <a:stretch/>
        </p:blipFill>
        <p:spPr>
          <a:xfrm>
            <a:off x="2476440" y="3336840"/>
            <a:ext cx="3855960" cy="855360"/>
          </a:xfrm>
          <a:prstGeom prst="rect">
            <a:avLst/>
          </a:prstGeom>
          <a:ln>
            <a:noFill/>
          </a:ln>
        </p:spPr>
      </p:pic>
      <p:sp>
        <p:nvSpPr>
          <p:cNvPr id="333" name="CustomShape 11"/>
          <p:cNvSpPr/>
          <p:nvPr/>
        </p:nvSpPr>
        <p:spPr>
          <a:xfrm>
            <a:off x="2262240" y="3265560"/>
            <a:ext cx="4284360" cy="13554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12"/>
          <p:cNvSpPr/>
          <p:nvPr/>
        </p:nvSpPr>
        <p:spPr>
          <a:xfrm>
            <a:off x="2405160" y="41349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5" name="CustomShape 13"/>
          <p:cNvSpPr/>
          <p:nvPr/>
        </p:nvSpPr>
        <p:spPr>
          <a:xfrm>
            <a:off x="2455200" y="414720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36" name="CustomShape 14"/>
          <p:cNvSpPr/>
          <p:nvPr/>
        </p:nvSpPr>
        <p:spPr>
          <a:xfrm>
            <a:off x="1914120" y="33454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37" name="CustomShape 15"/>
          <p:cNvSpPr/>
          <p:nvPr/>
        </p:nvSpPr>
        <p:spPr>
          <a:xfrm>
            <a:off x="1931400" y="38368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38" name="CustomShape 16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39" name="CustomShape 17"/>
          <p:cNvSpPr/>
          <p:nvPr/>
        </p:nvSpPr>
        <p:spPr>
          <a:xfrm>
            <a:off x="6580440" y="2261160"/>
            <a:ext cx="855360" cy="342720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40" name="Picture 4"/>
          <p:cNvPicPr/>
          <p:nvPr/>
        </p:nvPicPr>
        <p:blipFill>
          <a:blip r:embed="rId5"/>
          <a:stretch/>
        </p:blipFill>
        <p:spPr>
          <a:xfrm>
            <a:off x="7580160" y="3003480"/>
            <a:ext cx="1880640" cy="1864440"/>
          </a:xfrm>
          <a:prstGeom prst="rect">
            <a:avLst/>
          </a:prstGeom>
          <a:ln w="57240">
            <a:noFill/>
          </a:ln>
        </p:spPr>
      </p:pic>
      <p:sp>
        <p:nvSpPr>
          <p:cNvPr id="341" name="CustomShape 18"/>
          <p:cNvSpPr/>
          <p:nvPr/>
        </p:nvSpPr>
        <p:spPr>
          <a:xfrm>
            <a:off x="7231320" y="1527840"/>
            <a:ext cx="2452680" cy="135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would the value in each voxel of the beta map represent?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4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587200" y="35128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43" name="Picture 2"/>
          <p:cNvPicPr/>
          <p:nvPr/>
        </p:nvPicPr>
        <p:blipFill>
          <a:blip r:embed="rId7"/>
          <a:stretch/>
        </p:blipFill>
        <p:spPr>
          <a:xfrm>
            <a:off x="4605840" y="350100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44" name="Imagen 43"/>
          <p:cNvPicPr/>
          <p:nvPr/>
        </p:nvPicPr>
        <p:blipFill>
          <a:blip r:embed="rId8"/>
          <a:stretch/>
        </p:blipFill>
        <p:spPr>
          <a:xfrm>
            <a:off x="2629080" y="35071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5" name="Imagen 44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089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" name="Imagen 28">
            <a:extLst>
              <a:ext uri="{FF2B5EF4-FFF2-40B4-BE49-F238E27FC236}">
                <a16:creationId xmlns:a16="http://schemas.microsoft.com/office/drawing/2014/main" id="{F32558EF-E84A-DF46-BC5D-A72BBA4AD10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872120" y="5131410"/>
            <a:ext cx="1515720" cy="15523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799FC7E-B0E7-4312-A8B1-33A2345B4F65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56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Recap of last week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7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1" name="Picture 6"/>
          <p:cNvPicPr/>
          <p:nvPr/>
        </p:nvPicPr>
        <p:blipFill>
          <a:blip r:embed="rId3"/>
          <a:srcRect l="7826" r="17889"/>
          <a:stretch/>
        </p:blipFill>
        <p:spPr>
          <a:xfrm>
            <a:off x="155520" y="757800"/>
            <a:ext cx="872280" cy="880920"/>
          </a:xfrm>
          <a:prstGeom prst="rect">
            <a:avLst/>
          </a:prstGeom>
          <a:ln>
            <a:noFill/>
          </a:ln>
        </p:spPr>
      </p:pic>
      <p:sp>
        <p:nvSpPr>
          <p:cNvPr id="62" name="CustomShape 7"/>
          <p:cNvSpPr/>
          <p:nvPr/>
        </p:nvSpPr>
        <p:spPr>
          <a:xfrm>
            <a:off x="644760" y="926640"/>
            <a:ext cx="180360" cy="27144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3" name="Imagen 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167120" y="951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64" name="CustomShape 8"/>
          <p:cNvSpPr/>
          <p:nvPr/>
        </p:nvSpPr>
        <p:spPr>
          <a:xfrm>
            <a:off x="825840" y="926640"/>
            <a:ext cx="290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" name="CustomShape 9"/>
          <p:cNvSpPr/>
          <p:nvPr/>
        </p:nvSpPr>
        <p:spPr>
          <a:xfrm>
            <a:off x="851040" y="1198800"/>
            <a:ext cx="290520" cy="129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6" name="Imagen 2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517400" y="1230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67" name="Imagen 24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897920" y="148644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68" name="Imagen 25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2274840" y="178812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69" name="Picture 4"/>
          <p:cNvPicPr/>
          <p:nvPr/>
        </p:nvPicPr>
        <p:blipFill>
          <a:blip r:embed="rId5"/>
          <a:stretch/>
        </p:blipFill>
        <p:spPr>
          <a:xfrm>
            <a:off x="2872080" y="112320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70" name="CustomShape 10"/>
          <p:cNvSpPr/>
          <p:nvPr/>
        </p:nvSpPr>
        <p:spPr>
          <a:xfrm>
            <a:off x="5906880" y="3961800"/>
            <a:ext cx="2813040" cy="2658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Preprocessing: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Slice-time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Magnetic field distortions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Intensity inhomogeneities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Motion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Registration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Normalization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1" name="CustomShape 11"/>
          <p:cNvSpPr/>
          <p:nvPr/>
        </p:nvSpPr>
        <p:spPr>
          <a:xfrm>
            <a:off x="5906880" y="536760"/>
            <a:ext cx="4028400" cy="393120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basics: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Scanner = magnet + RF transmitter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MRI relies on the magnetic properties of the tissue.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MR images are 3D “pictures” composed of voxels with one value per voxel.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Most common 3D files: NifTi (.nii) and compressed NifTi (nii.gz).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Spatial resolution depends on scanner strength.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2" name="CustomShape 12"/>
          <p:cNvSpPr/>
          <p:nvPr/>
        </p:nvSpPr>
        <p:spPr>
          <a:xfrm>
            <a:off x="644760" y="3737520"/>
            <a:ext cx="4590720" cy="221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Type of images: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can be roughly grouped into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and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images.</a:t>
            </a: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 (usually one volume) have higher spatial resolution than functional images (usually several volumes).</a:t>
            </a: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 = time to collect one brain volume.</a:t>
            </a:r>
            <a:endParaRPr lang="en-US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Runs = acquisition windows.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73" name="CustomShape 13"/>
          <p:cNvSpPr/>
          <p:nvPr/>
        </p:nvSpPr>
        <p:spPr>
          <a:xfrm>
            <a:off x="1350720" y="1859400"/>
            <a:ext cx="3233160" cy="664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Calibri"/>
                <a:ea typeface="DejaVu Sans"/>
              </a:rPr>
              <a:t>QUESTIONS?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7" name="CustomShape 2"/>
          <p:cNvSpPr/>
          <p:nvPr/>
        </p:nvSpPr>
        <p:spPr>
          <a:xfrm>
            <a:off x="766800" y="89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48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349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0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51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2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53" name="CustomShape 7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54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2469960" y="42656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355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4410360" y="340848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356" name="Picture 2"/>
          <p:cNvPicPr/>
          <p:nvPr/>
        </p:nvPicPr>
        <p:blipFill>
          <a:blip r:embed="rId4"/>
          <a:srcRect l="12360" t="32007" r="70262" b="54371"/>
          <a:stretch/>
        </p:blipFill>
        <p:spPr>
          <a:xfrm>
            <a:off x="2476800" y="3408480"/>
            <a:ext cx="1931760" cy="855360"/>
          </a:xfrm>
          <a:prstGeom prst="rect">
            <a:avLst/>
          </a:prstGeom>
          <a:ln>
            <a:noFill/>
          </a:ln>
        </p:spPr>
      </p:pic>
      <p:sp>
        <p:nvSpPr>
          <p:cNvPr id="357" name="CustomShape 8"/>
          <p:cNvSpPr/>
          <p:nvPr/>
        </p:nvSpPr>
        <p:spPr>
          <a:xfrm>
            <a:off x="2262600" y="3336840"/>
            <a:ext cx="4284360" cy="214128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9"/>
          <p:cNvSpPr/>
          <p:nvPr/>
        </p:nvSpPr>
        <p:spPr>
          <a:xfrm>
            <a:off x="2405520" y="42062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10"/>
          <p:cNvSpPr/>
          <p:nvPr/>
        </p:nvSpPr>
        <p:spPr>
          <a:xfrm>
            <a:off x="1914480" y="341712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60" name="CustomShape 11"/>
          <p:cNvSpPr/>
          <p:nvPr/>
        </p:nvSpPr>
        <p:spPr>
          <a:xfrm>
            <a:off x="1931760" y="390852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361" name="Picture 2"/>
          <p:cNvPicPr/>
          <p:nvPr/>
        </p:nvPicPr>
        <p:blipFill>
          <a:blip r:embed="rId4"/>
          <a:srcRect l="29015" t="32007" r="54608" b="54371"/>
          <a:stretch/>
        </p:blipFill>
        <p:spPr>
          <a:xfrm>
            <a:off x="4232160" y="4265640"/>
            <a:ext cx="1819440" cy="855360"/>
          </a:xfrm>
          <a:prstGeom prst="rect">
            <a:avLst/>
          </a:prstGeom>
          <a:ln>
            <a:noFill/>
          </a:ln>
        </p:spPr>
      </p:pic>
      <p:sp>
        <p:nvSpPr>
          <p:cNvPr id="362" name="CustomShape 12"/>
          <p:cNvSpPr/>
          <p:nvPr/>
        </p:nvSpPr>
        <p:spPr>
          <a:xfrm>
            <a:off x="2410200" y="50637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3" name="CustomShape 13"/>
          <p:cNvSpPr/>
          <p:nvPr/>
        </p:nvSpPr>
        <p:spPr>
          <a:xfrm>
            <a:off x="2437560" y="50990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64" name="CustomShape 14"/>
          <p:cNvSpPr/>
          <p:nvPr/>
        </p:nvSpPr>
        <p:spPr>
          <a:xfrm>
            <a:off x="6571440" y="361116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1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65" name="CustomShape 15"/>
          <p:cNvSpPr/>
          <p:nvPr/>
        </p:nvSpPr>
        <p:spPr>
          <a:xfrm>
            <a:off x="6577200" y="446400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2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366" name="Picture 4"/>
          <p:cNvPicPr/>
          <p:nvPr/>
        </p:nvPicPr>
        <p:blipFill>
          <a:blip r:embed="rId5"/>
          <a:srcRect l="11419" t="7196" r="26829"/>
          <a:stretch/>
        </p:blipFill>
        <p:spPr>
          <a:xfrm>
            <a:off x="5477400" y="44503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67" name="Picture 2"/>
          <p:cNvPicPr/>
          <p:nvPr/>
        </p:nvPicPr>
        <p:blipFill>
          <a:blip r:embed="rId6"/>
          <a:stretch/>
        </p:blipFill>
        <p:spPr>
          <a:xfrm>
            <a:off x="4496040" y="4438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68" name="Imagen 35"/>
          <p:cNvPicPr/>
          <p:nvPr/>
        </p:nvPicPr>
        <p:blipFill>
          <a:blip r:embed="rId7"/>
          <a:stretch/>
        </p:blipFill>
        <p:spPr>
          <a:xfrm>
            <a:off x="2629080" y="35794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69" name="Imagen 36"/>
          <p:cNvPicPr/>
          <p:nvPr/>
        </p:nvPicPr>
        <p:blipFill>
          <a:blip r:embed="rId8"/>
          <a:srcRect t="11982" b="9774"/>
          <a:stretch/>
        </p:blipFill>
        <p:spPr>
          <a:xfrm>
            <a:off x="3619080" y="35812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1" name="CustomShape 2"/>
          <p:cNvSpPr/>
          <p:nvPr/>
        </p:nvSpPr>
        <p:spPr>
          <a:xfrm>
            <a:off x="766800" y="89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72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373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4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75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76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77" name="CustomShape 7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78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2469960" y="42656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379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4410360" y="340848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380" name="Picture 2"/>
          <p:cNvPicPr/>
          <p:nvPr/>
        </p:nvPicPr>
        <p:blipFill>
          <a:blip r:embed="rId4"/>
          <a:srcRect l="12360" t="32007" r="70262" b="54371"/>
          <a:stretch/>
        </p:blipFill>
        <p:spPr>
          <a:xfrm>
            <a:off x="2476800" y="3408480"/>
            <a:ext cx="1931760" cy="855360"/>
          </a:xfrm>
          <a:prstGeom prst="rect">
            <a:avLst/>
          </a:prstGeom>
          <a:ln>
            <a:noFill/>
          </a:ln>
        </p:spPr>
      </p:pic>
      <p:sp>
        <p:nvSpPr>
          <p:cNvPr id="381" name="CustomShape 8"/>
          <p:cNvSpPr/>
          <p:nvPr/>
        </p:nvSpPr>
        <p:spPr>
          <a:xfrm>
            <a:off x="2262600" y="3336840"/>
            <a:ext cx="4284360" cy="214128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2" name="CustomShape 9"/>
          <p:cNvSpPr/>
          <p:nvPr/>
        </p:nvSpPr>
        <p:spPr>
          <a:xfrm>
            <a:off x="2405520" y="42062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3" name="CustomShape 10"/>
          <p:cNvSpPr/>
          <p:nvPr/>
        </p:nvSpPr>
        <p:spPr>
          <a:xfrm>
            <a:off x="1914480" y="341712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84" name="CustomShape 11"/>
          <p:cNvSpPr/>
          <p:nvPr/>
        </p:nvSpPr>
        <p:spPr>
          <a:xfrm>
            <a:off x="1931760" y="390852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385" name="Picture 2"/>
          <p:cNvPicPr/>
          <p:nvPr/>
        </p:nvPicPr>
        <p:blipFill>
          <a:blip r:embed="rId4"/>
          <a:srcRect l="29015" t="32007" r="54608" b="54371"/>
          <a:stretch/>
        </p:blipFill>
        <p:spPr>
          <a:xfrm>
            <a:off x="4232160" y="4265640"/>
            <a:ext cx="1819440" cy="855360"/>
          </a:xfrm>
          <a:prstGeom prst="rect">
            <a:avLst/>
          </a:prstGeom>
          <a:ln>
            <a:noFill/>
          </a:ln>
        </p:spPr>
      </p:pic>
      <p:sp>
        <p:nvSpPr>
          <p:cNvPr id="386" name="CustomShape 12"/>
          <p:cNvSpPr/>
          <p:nvPr/>
        </p:nvSpPr>
        <p:spPr>
          <a:xfrm>
            <a:off x="2410200" y="50637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7" name="CustomShape 13"/>
          <p:cNvSpPr/>
          <p:nvPr/>
        </p:nvSpPr>
        <p:spPr>
          <a:xfrm>
            <a:off x="2437560" y="50990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88" name="CustomShape 14"/>
          <p:cNvSpPr/>
          <p:nvPr/>
        </p:nvSpPr>
        <p:spPr>
          <a:xfrm>
            <a:off x="6749280" y="390708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89" name="Picture 4"/>
          <p:cNvPicPr/>
          <p:nvPr/>
        </p:nvPicPr>
        <p:blipFill>
          <a:blip r:embed="rId5"/>
          <a:stretch/>
        </p:blipFill>
        <p:spPr>
          <a:xfrm>
            <a:off x="7974360" y="2804040"/>
            <a:ext cx="1472400" cy="1459800"/>
          </a:xfrm>
          <a:prstGeom prst="rect">
            <a:avLst/>
          </a:prstGeom>
          <a:ln w="57240">
            <a:noFill/>
          </a:ln>
        </p:spPr>
      </p:pic>
      <p:sp>
        <p:nvSpPr>
          <p:cNvPr id="390" name="CustomShape 15"/>
          <p:cNvSpPr/>
          <p:nvPr/>
        </p:nvSpPr>
        <p:spPr>
          <a:xfrm>
            <a:off x="7264440" y="1423080"/>
            <a:ext cx="2452680" cy="1355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run for every voxel, we will get one beta estimate per voxel, i.e., a beta map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91" name="Picture 4"/>
          <p:cNvPicPr/>
          <p:nvPr/>
        </p:nvPicPr>
        <p:blipFill>
          <a:blip r:embed="rId5"/>
          <a:stretch/>
        </p:blipFill>
        <p:spPr>
          <a:xfrm>
            <a:off x="8021880" y="4368600"/>
            <a:ext cx="1472400" cy="1459800"/>
          </a:xfrm>
          <a:prstGeom prst="rect">
            <a:avLst/>
          </a:prstGeom>
          <a:ln w="57240">
            <a:noFill/>
          </a:ln>
        </p:spPr>
      </p:pic>
      <p:sp>
        <p:nvSpPr>
          <p:cNvPr id="392" name="CustomShape 16"/>
          <p:cNvSpPr/>
          <p:nvPr/>
        </p:nvSpPr>
        <p:spPr>
          <a:xfrm>
            <a:off x="6749280" y="491652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93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477400" y="44503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94" name="Picture 2"/>
          <p:cNvPicPr/>
          <p:nvPr/>
        </p:nvPicPr>
        <p:blipFill>
          <a:blip r:embed="rId7"/>
          <a:stretch/>
        </p:blipFill>
        <p:spPr>
          <a:xfrm>
            <a:off x="4496040" y="4438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395" name="Imagen 32"/>
          <p:cNvPicPr/>
          <p:nvPr/>
        </p:nvPicPr>
        <p:blipFill>
          <a:blip r:embed="rId8"/>
          <a:stretch/>
        </p:blipFill>
        <p:spPr>
          <a:xfrm>
            <a:off x="2629080" y="35794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6" name="Imagen 37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812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9" name="CustomShape 14">
            <a:extLst>
              <a:ext uri="{FF2B5EF4-FFF2-40B4-BE49-F238E27FC236}">
                <a16:creationId xmlns:a16="http://schemas.microsoft.com/office/drawing/2014/main" id="{E2D84902-5D7B-9747-B431-97DF68558A26}"/>
              </a:ext>
            </a:extLst>
          </p:cNvPr>
          <p:cNvSpPr/>
          <p:nvPr/>
        </p:nvSpPr>
        <p:spPr>
          <a:xfrm>
            <a:off x="6571440" y="361116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1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0" name="CustomShape 15">
            <a:extLst>
              <a:ext uri="{FF2B5EF4-FFF2-40B4-BE49-F238E27FC236}">
                <a16:creationId xmlns:a16="http://schemas.microsoft.com/office/drawing/2014/main" id="{2B9F588F-5180-EB45-A8FD-FB32C39D38D3}"/>
              </a:ext>
            </a:extLst>
          </p:cNvPr>
          <p:cNvSpPr/>
          <p:nvPr/>
        </p:nvSpPr>
        <p:spPr>
          <a:xfrm>
            <a:off x="6577200" y="446400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2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CustomShape 1"/>
          <p:cNvSpPr/>
          <p:nvPr/>
        </p:nvSpPr>
        <p:spPr>
          <a:xfrm>
            <a:off x="2262600" y="174564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8" name="CustomShape 2"/>
          <p:cNvSpPr/>
          <p:nvPr/>
        </p:nvSpPr>
        <p:spPr>
          <a:xfrm>
            <a:off x="766800" y="89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99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400" name="CustomShape 3"/>
          <p:cNvSpPr/>
          <p:nvPr/>
        </p:nvSpPr>
        <p:spPr>
          <a:xfrm>
            <a:off x="2405520" y="26150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1" name="CustomShape 4"/>
          <p:cNvSpPr/>
          <p:nvPr/>
        </p:nvSpPr>
        <p:spPr>
          <a:xfrm>
            <a:off x="2443320" y="26276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02" name="CustomShape 5"/>
          <p:cNvSpPr/>
          <p:nvPr/>
        </p:nvSpPr>
        <p:spPr>
          <a:xfrm>
            <a:off x="700560" y="202824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03" name="CustomShape 6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404" name="CustomShape 7"/>
          <p:cNvSpPr/>
          <p:nvPr/>
        </p:nvSpPr>
        <p:spPr>
          <a:xfrm>
            <a:off x="700560" y="333684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05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2469960" y="42656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406" name="Picture 2"/>
          <p:cNvPicPr/>
          <p:nvPr/>
        </p:nvPicPr>
        <p:blipFill>
          <a:blip r:embed="rId4"/>
          <a:srcRect l="18117" t="32007" r="77996" b="54371"/>
          <a:stretch/>
        </p:blipFill>
        <p:spPr>
          <a:xfrm>
            <a:off x="4410360" y="340848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407" name="Picture 2"/>
          <p:cNvPicPr/>
          <p:nvPr/>
        </p:nvPicPr>
        <p:blipFill>
          <a:blip r:embed="rId4"/>
          <a:srcRect l="12360" t="32007" r="70262" b="54371"/>
          <a:stretch/>
        </p:blipFill>
        <p:spPr>
          <a:xfrm>
            <a:off x="2476800" y="3408480"/>
            <a:ext cx="1931760" cy="855360"/>
          </a:xfrm>
          <a:prstGeom prst="rect">
            <a:avLst/>
          </a:prstGeom>
          <a:ln>
            <a:noFill/>
          </a:ln>
        </p:spPr>
      </p:pic>
      <p:sp>
        <p:nvSpPr>
          <p:cNvPr id="408" name="CustomShape 8"/>
          <p:cNvSpPr/>
          <p:nvPr/>
        </p:nvSpPr>
        <p:spPr>
          <a:xfrm>
            <a:off x="2262600" y="3336840"/>
            <a:ext cx="4284360" cy="214128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9" name="CustomShape 9"/>
          <p:cNvSpPr/>
          <p:nvPr/>
        </p:nvSpPr>
        <p:spPr>
          <a:xfrm>
            <a:off x="2405520" y="420624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0" name="CustomShape 10"/>
          <p:cNvSpPr/>
          <p:nvPr/>
        </p:nvSpPr>
        <p:spPr>
          <a:xfrm>
            <a:off x="1914480" y="341712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11" name="CustomShape 11"/>
          <p:cNvSpPr/>
          <p:nvPr/>
        </p:nvSpPr>
        <p:spPr>
          <a:xfrm>
            <a:off x="1931760" y="390852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412" name="Picture 2"/>
          <p:cNvPicPr/>
          <p:nvPr/>
        </p:nvPicPr>
        <p:blipFill>
          <a:blip r:embed="rId4"/>
          <a:srcRect l="29015" t="32007" r="54608" b="54371"/>
          <a:stretch/>
        </p:blipFill>
        <p:spPr>
          <a:xfrm>
            <a:off x="4232160" y="4265640"/>
            <a:ext cx="1819440" cy="855360"/>
          </a:xfrm>
          <a:prstGeom prst="rect">
            <a:avLst/>
          </a:prstGeom>
          <a:ln>
            <a:noFill/>
          </a:ln>
        </p:spPr>
      </p:pic>
      <p:sp>
        <p:nvSpPr>
          <p:cNvPr id="413" name="CustomShape 12"/>
          <p:cNvSpPr/>
          <p:nvPr/>
        </p:nvSpPr>
        <p:spPr>
          <a:xfrm>
            <a:off x="2410200" y="50637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4" name="CustomShape 13"/>
          <p:cNvSpPr/>
          <p:nvPr/>
        </p:nvSpPr>
        <p:spPr>
          <a:xfrm>
            <a:off x="2437560" y="509904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15" name="CustomShape 14"/>
          <p:cNvSpPr/>
          <p:nvPr/>
        </p:nvSpPr>
        <p:spPr>
          <a:xfrm>
            <a:off x="6749280" y="390708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16" name="Picture 4"/>
          <p:cNvPicPr/>
          <p:nvPr/>
        </p:nvPicPr>
        <p:blipFill>
          <a:blip r:embed="rId5"/>
          <a:stretch/>
        </p:blipFill>
        <p:spPr>
          <a:xfrm>
            <a:off x="7974360" y="2804040"/>
            <a:ext cx="1472400" cy="1459800"/>
          </a:xfrm>
          <a:prstGeom prst="rect">
            <a:avLst/>
          </a:prstGeom>
          <a:ln w="57240">
            <a:noFill/>
          </a:ln>
        </p:spPr>
      </p:pic>
      <p:pic>
        <p:nvPicPr>
          <p:cNvPr id="417" name="Picture 4"/>
          <p:cNvPicPr/>
          <p:nvPr/>
        </p:nvPicPr>
        <p:blipFill>
          <a:blip r:embed="rId5"/>
          <a:stretch/>
        </p:blipFill>
        <p:spPr>
          <a:xfrm>
            <a:off x="8021880" y="4368600"/>
            <a:ext cx="1472400" cy="1459800"/>
          </a:xfrm>
          <a:prstGeom prst="rect">
            <a:avLst/>
          </a:prstGeom>
          <a:ln w="57240">
            <a:noFill/>
          </a:ln>
        </p:spPr>
      </p:pic>
      <p:sp>
        <p:nvSpPr>
          <p:cNvPr id="418" name="CustomShape 15"/>
          <p:cNvSpPr/>
          <p:nvPr/>
        </p:nvSpPr>
        <p:spPr>
          <a:xfrm>
            <a:off x="6749280" y="4916520"/>
            <a:ext cx="893880" cy="273600"/>
          </a:xfrm>
          <a:custGeom>
            <a:avLst/>
            <a:gdLst/>
            <a:ahLst/>
            <a:cxnLst/>
            <a:rect l="l" t="t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9" name="CustomShape 16"/>
          <p:cNvSpPr/>
          <p:nvPr/>
        </p:nvSpPr>
        <p:spPr>
          <a:xfrm>
            <a:off x="7231320" y="1378800"/>
            <a:ext cx="2452680" cy="135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What would the value in each voxel of the beta map represent?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20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477400" y="44503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21" name="Picture 2"/>
          <p:cNvPicPr/>
          <p:nvPr/>
        </p:nvPicPr>
        <p:blipFill>
          <a:blip r:embed="rId7"/>
          <a:stretch/>
        </p:blipFill>
        <p:spPr>
          <a:xfrm>
            <a:off x="4496040" y="4438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22" name="Imagen 34"/>
          <p:cNvPicPr/>
          <p:nvPr/>
        </p:nvPicPr>
        <p:blipFill>
          <a:blip r:embed="rId8"/>
          <a:stretch/>
        </p:blipFill>
        <p:spPr>
          <a:xfrm>
            <a:off x="2629080" y="35794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23" name="Imagen 37"/>
          <p:cNvPicPr/>
          <p:nvPr/>
        </p:nvPicPr>
        <p:blipFill>
          <a:blip r:embed="rId9"/>
          <a:srcRect t="11982" b="9774"/>
          <a:stretch/>
        </p:blipFill>
        <p:spPr>
          <a:xfrm>
            <a:off x="3619080" y="35812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9" name="CustomShape 14">
            <a:extLst>
              <a:ext uri="{FF2B5EF4-FFF2-40B4-BE49-F238E27FC236}">
                <a16:creationId xmlns:a16="http://schemas.microsoft.com/office/drawing/2014/main" id="{33097A02-C922-3142-B0A4-8BFC92E18CFB}"/>
              </a:ext>
            </a:extLst>
          </p:cNvPr>
          <p:cNvSpPr/>
          <p:nvPr/>
        </p:nvSpPr>
        <p:spPr>
          <a:xfrm>
            <a:off x="6571440" y="361116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1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0" name="CustomShape 15">
            <a:extLst>
              <a:ext uri="{FF2B5EF4-FFF2-40B4-BE49-F238E27FC236}">
                <a16:creationId xmlns:a16="http://schemas.microsoft.com/office/drawing/2014/main" id="{067F54F5-EC7C-964C-9163-0E30AF5907C2}"/>
              </a:ext>
            </a:extLst>
          </p:cNvPr>
          <p:cNvSpPr/>
          <p:nvPr/>
        </p:nvSpPr>
        <p:spPr>
          <a:xfrm>
            <a:off x="6577200" y="4464000"/>
            <a:ext cx="129960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2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CustomShape 1"/>
          <p:cNvSpPr/>
          <p:nvPr/>
        </p:nvSpPr>
        <p:spPr>
          <a:xfrm>
            <a:off x="1883520" y="2796480"/>
            <a:ext cx="4284360" cy="35701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5" name="CustomShape 2"/>
          <p:cNvSpPr/>
          <p:nvPr/>
        </p:nvSpPr>
        <p:spPr>
          <a:xfrm>
            <a:off x="766800" y="53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Another practical example. Can we find voxels that distinguish each CHARACTER?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26" name="CustomShape 3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427" name="Picture 4"/>
          <p:cNvPicPr/>
          <p:nvPr/>
        </p:nvPicPr>
        <p:blipFill>
          <a:blip r:embed="rId3"/>
          <a:stretch/>
        </p:blipFill>
        <p:spPr>
          <a:xfrm>
            <a:off x="8007840" y="2621160"/>
            <a:ext cx="976680" cy="1021320"/>
          </a:xfrm>
          <a:prstGeom prst="rect">
            <a:avLst/>
          </a:prstGeom>
          <a:ln w="57240">
            <a:noFill/>
          </a:ln>
        </p:spPr>
      </p:pic>
      <p:pic>
        <p:nvPicPr>
          <p:cNvPr id="428" name="Picture 4"/>
          <p:cNvPicPr/>
          <p:nvPr/>
        </p:nvPicPr>
        <p:blipFill>
          <a:blip r:embed="rId3"/>
          <a:stretch/>
        </p:blipFill>
        <p:spPr>
          <a:xfrm>
            <a:off x="8039160" y="3715560"/>
            <a:ext cx="976680" cy="1021320"/>
          </a:xfrm>
          <a:prstGeom prst="rect">
            <a:avLst/>
          </a:prstGeom>
          <a:ln w="57240">
            <a:noFill/>
          </a:ln>
        </p:spPr>
      </p:pic>
      <p:pic>
        <p:nvPicPr>
          <p:cNvPr id="429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180520" y="4647240"/>
            <a:ext cx="2712960" cy="855360"/>
          </a:xfrm>
          <a:prstGeom prst="rect">
            <a:avLst/>
          </a:prstGeom>
          <a:ln>
            <a:noFill/>
          </a:ln>
        </p:spPr>
      </p:pic>
      <p:pic>
        <p:nvPicPr>
          <p:cNvPr id="430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3118680" y="3718440"/>
            <a:ext cx="2712960" cy="855360"/>
          </a:xfrm>
          <a:prstGeom prst="rect">
            <a:avLst/>
          </a:prstGeom>
          <a:ln>
            <a:noFill/>
          </a:ln>
        </p:spPr>
      </p:pic>
      <p:pic>
        <p:nvPicPr>
          <p:cNvPr id="431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180520" y="3718440"/>
            <a:ext cx="1784160" cy="855360"/>
          </a:xfrm>
          <a:prstGeom prst="rect">
            <a:avLst/>
          </a:prstGeom>
          <a:ln>
            <a:noFill/>
          </a:ln>
        </p:spPr>
      </p:pic>
      <p:pic>
        <p:nvPicPr>
          <p:cNvPr id="432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966400" y="2861280"/>
            <a:ext cx="2712960" cy="855360"/>
          </a:xfrm>
          <a:prstGeom prst="rect">
            <a:avLst/>
          </a:prstGeom>
          <a:ln>
            <a:noFill/>
          </a:ln>
        </p:spPr>
      </p:pic>
      <p:pic>
        <p:nvPicPr>
          <p:cNvPr id="433" name="Picture 2"/>
          <p:cNvPicPr/>
          <p:nvPr/>
        </p:nvPicPr>
        <p:blipFill>
          <a:blip r:embed="rId4"/>
          <a:srcRect l="12360" t="32018" r="79894" b="54388"/>
          <a:stretch/>
        </p:blipFill>
        <p:spPr>
          <a:xfrm>
            <a:off x="2104200" y="2861280"/>
            <a:ext cx="860040" cy="855360"/>
          </a:xfrm>
          <a:prstGeom prst="rect">
            <a:avLst/>
          </a:prstGeom>
          <a:ln>
            <a:noFill/>
          </a:ln>
        </p:spPr>
      </p:pic>
      <p:sp>
        <p:nvSpPr>
          <p:cNvPr id="434" name="CustomShape 4"/>
          <p:cNvSpPr/>
          <p:nvPr/>
        </p:nvSpPr>
        <p:spPr>
          <a:xfrm>
            <a:off x="1890000" y="136116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35" name="Picture 4"/>
          <p:cNvPicPr/>
          <p:nvPr/>
        </p:nvPicPr>
        <p:blipFill>
          <a:blip r:embed="rId5"/>
          <a:srcRect t="35545" r="89649"/>
          <a:stretch/>
        </p:blipFill>
        <p:spPr>
          <a:xfrm rot="16200000">
            <a:off x="3766320" y="-155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436" name="CustomShape 5"/>
          <p:cNvSpPr/>
          <p:nvPr/>
        </p:nvSpPr>
        <p:spPr>
          <a:xfrm>
            <a:off x="2032920" y="22305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7" name="CustomShape 6"/>
          <p:cNvSpPr/>
          <p:nvPr/>
        </p:nvSpPr>
        <p:spPr>
          <a:xfrm>
            <a:off x="2107800" y="221832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38" name="CustomShape 7"/>
          <p:cNvSpPr/>
          <p:nvPr/>
        </p:nvSpPr>
        <p:spPr>
          <a:xfrm>
            <a:off x="2032920" y="365940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9" name="CustomShape 8"/>
          <p:cNvSpPr/>
          <p:nvPr/>
        </p:nvSpPr>
        <p:spPr>
          <a:xfrm>
            <a:off x="1551960" y="2926080"/>
            <a:ext cx="62784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40" name="CustomShape 9"/>
          <p:cNvSpPr/>
          <p:nvPr/>
        </p:nvSpPr>
        <p:spPr>
          <a:xfrm>
            <a:off x="1569240" y="3417480"/>
            <a:ext cx="610920" cy="2714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41" name="CustomShape 10"/>
          <p:cNvSpPr/>
          <p:nvPr/>
        </p:nvSpPr>
        <p:spPr>
          <a:xfrm>
            <a:off x="781560" y="1540080"/>
            <a:ext cx="87768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42" name="CustomShape 11"/>
          <p:cNvSpPr/>
          <p:nvPr/>
        </p:nvSpPr>
        <p:spPr>
          <a:xfrm>
            <a:off x="781920" y="2972160"/>
            <a:ext cx="799920" cy="63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43" name="CustomShape 12"/>
          <p:cNvSpPr/>
          <p:nvPr/>
        </p:nvSpPr>
        <p:spPr>
          <a:xfrm>
            <a:off x="6301800" y="30636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44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2185200" y="5433120"/>
            <a:ext cx="3351240" cy="855360"/>
          </a:xfrm>
          <a:prstGeom prst="rect">
            <a:avLst/>
          </a:prstGeom>
          <a:ln>
            <a:noFill/>
          </a:ln>
        </p:spPr>
      </p:pic>
      <p:pic>
        <p:nvPicPr>
          <p:cNvPr id="445" name="Picture 2"/>
          <p:cNvPicPr/>
          <p:nvPr/>
        </p:nvPicPr>
        <p:blipFill>
          <a:blip r:embed="rId4"/>
          <a:srcRect l="18125" t="32018" r="78012" b="54388"/>
          <a:stretch/>
        </p:blipFill>
        <p:spPr>
          <a:xfrm>
            <a:off x="4042440" y="4647240"/>
            <a:ext cx="1641240" cy="855360"/>
          </a:xfrm>
          <a:prstGeom prst="rect">
            <a:avLst/>
          </a:prstGeom>
          <a:ln>
            <a:noFill/>
          </a:ln>
        </p:spPr>
      </p:pic>
      <p:pic>
        <p:nvPicPr>
          <p:cNvPr id="446" name="Picture 2"/>
          <p:cNvPicPr/>
          <p:nvPr/>
        </p:nvPicPr>
        <p:blipFill>
          <a:blip r:embed="rId4"/>
          <a:srcRect l="21336" t="32018" r="70279" b="54388"/>
          <a:stretch/>
        </p:blipFill>
        <p:spPr>
          <a:xfrm>
            <a:off x="3108960" y="3718440"/>
            <a:ext cx="931680" cy="855360"/>
          </a:xfrm>
          <a:prstGeom prst="rect">
            <a:avLst/>
          </a:prstGeom>
          <a:ln>
            <a:noFill/>
          </a:ln>
        </p:spPr>
      </p:pic>
      <p:pic>
        <p:nvPicPr>
          <p:cNvPr id="447" name="Picture 2"/>
          <p:cNvPicPr/>
          <p:nvPr/>
        </p:nvPicPr>
        <p:blipFill>
          <a:blip r:embed="rId4"/>
          <a:srcRect l="36674" t="32018" r="53017" b="54388"/>
          <a:stretch/>
        </p:blipFill>
        <p:spPr>
          <a:xfrm>
            <a:off x="4823640" y="5433120"/>
            <a:ext cx="1145880" cy="855360"/>
          </a:xfrm>
          <a:prstGeom prst="rect">
            <a:avLst/>
          </a:prstGeom>
          <a:ln>
            <a:noFill/>
          </a:ln>
        </p:spPr>
      </p:pic>
      <p:sp>
        <p:nvSpPr>
          <p:cNvPr id="448" name="CustomShape 13"/>
          <p:cNvSpPr/>
          <p:nvPr/>
        </p:nvSpPr>
        <p:spPr>
          <a:xfrm>
            <a:off x="6327360" y="39207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49" name="Picture 2"/>
          <p:cNvPicPr/>
          <p:nvPr/>
        </p:nvPicPr>
        <p:blipFill>
          <a:blip r:embed="rId4"/>
          <a:srcRect l="29024" t="32018" r="63272" b="54388"/>
          <a:stretch/>
        </p:blipFill>
        <p:spPr>
          <a:xfrm>
            <a:off x="3966480" y="4647240"/>
            <a:ext cx="855360" cy="855360"/>
          </a:xfrm>
          <a:prstGeom prst="rect">
            <a:avLst/>
          </a:prstGeom>
          <a:ln>
            <a:noFill/>
          </a:ln>
        </p:spPr>
      </p:pic>
      <p:sp>
        <p:nvSpPr>
          <p:cNvPr id="450" name="CustomShape 14"/>
          <p:cNvSpPr/>
          <p:nvPr/>
        </p:nvSpPr>
        <p:spPr>
          <a:xfrm>
            <a:off x="2037600" y="543312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1" name="CustomShape 15"/>
          <p:cNvSpPr/>
          <p:nvPr/>
        </p:nvSpPr>
        <p:spPr>
          <a:xfrm>
            <a:off x="2037600" y="621900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2" name="CustomShape 16"/>
          <p:cNvSpPr/>
          <p:nvPr/>
        </p:nvSpPr>
        <p:spPr>
          <a:xfrm>
            <a:off x="2037600" y="451656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3" name="CustomShape 17"/>
          <p:cNvSpPr/>
          <p:nvPr/>
        </p:nvSpPr>
        <p:spPr>
          <a:xfrm>
            <a:off x="6328800" y="490248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54" name="CustomShape 18"/>
          <p:cNvSpPr/>
          <p:nvPr/>
        </p:nvSpPr>
        <p:spPr>
          <a:xfrm>
            <a:off x="6328800" y="5688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Beta4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55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5199120" y="567108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56" name="Picture 2"/>
          <p:cNvPicPr/>
          <p:nvPr/>
        </p:nvPicPr>
        <p:blipFill>
          <a:blip r:embed="rId7"/>
          <a:stretch/>
        </p:blipFill>
        <p:spPr>
          <a:xfrm>
            <a:off x="4249080" y="4848120"/>
            <a:ext cx="437040" cy="475560"/>
          </a:xfrm>
          <a:prstGeom prst="rect">
            <a:avLst/>
          </a:prstGeom>
          <a:ln>
            <a:noFill/>
          </a:ln>
        </p:spPr>
      </p:pic>
      <p:pic>
        <p:nvPicPr>
          <p:cNvPr id="457" name="Imagen 34"/>
          <p:cNvPicPr/>
          <p:nvPr/>
        </p:nvPicPr>
        <p:blipFill>
          <a:blip r:embed="rId8"/>
          <a:stretch/>
        </p:blipFill>
        <p:spPr>
          <a:xfrm>
            <a:off x="2234160" y="306288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58" name="Imagen 37"/>
          <p:cNvPicPr/>
          <p:nvPr/>
        </p:nvPicPr>
        <p:blipFill>
          <a:blip r:embed="rId9"/>
          <a:srcRect t="11982" b="9774"/>
          <a:stretch/>
        </p:blipFill>
        <p:spPr>
          <a:xfrm>
            <a:off x="3243240" y="3933720"/>
            <a:ext cx="437040" cy="4755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59" name="CustomShape 19"/>
          <p:cNvSpPr/>
          <p:nvPr/>
        </p:nvSpPr>
        <p:spPr>
          <a:xfrm>
            <a:off x="6858000" y="1423080"/>
            <a:ext cx="2859120" cy="1355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can have a regressor and, therefore, a beta for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every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trial.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60" name="Picture 4"/>
          <p:cNvPicPr/>
          <p:nvPr/>
        </p:nvPicPr>
        <p:blipFill>
          <a:blip r:embed="rId3"/>
          <a:stretch/>
        </p:blipFill>
        <p:spPr>
          <a:xfrm>
            <a:off x="8044200" y="4650480"/>
            <a:ext cx="976680" cy="1021320"/>
          </a:xfrm>
          <a:prstGeom prst="rect">
            <a:avLst/>
          </a:prstGeom>
          <a:ln w="57240">
            <a:noFill/>
          </a:ln>
        </p:spPr>
      </p:pic>
      <p:pic>
        <p:nvPicPr>
          <p:cNvPr id="461" name="Picture 4"/>
          <p:cNvPicPr/>
          <p:nvPr/>
        </p:nvPicPr>
        <p:blipFill>
          <a:blip r:embed="rId3"/>
          <a:stretch/>
        </p:blipFill>
        <p:spPr>
          <a:xfrm>
            <a:off x="8075520" y="5744880"/>
            <a:ext cx="976680" cy="1021320"/>
          </a:xfrm>
          <a:prstGeom prst="rect">
            <a:avLst/>
          </a:prstGeom>
          <a:ln w="5724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CustomShape 1"/>
          <p:cNvSpPr/>
          <p:nvPr/>
        </p:nvSpPr>
        <p:spPr>
          <a:xfrm>
            <a:off x="766800" y="531360"/>
            <a:ext cx="8958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Different GLM (task) models. LSU is widely used for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univariate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analysis while LSA (or more complex models) are often used for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multivariate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analysis.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6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464" name="Group 3"/>
          <p:cNvGrpSpPr/>
          <p:nvPr/>
        </p:nvGrpSpPr>
        <p:grpSpPr>
          <a:xfrm>
            <a:off x="5486400" y="2682000"/>
            <a:ext cx="3728880" cy="2925720"/>
            <a:chOff x="5486400" y="2682000"/>
            <a:chExt cx="3728880" cy="2925720"/>
          </a:xfrm>
        </p:grpSpPr>
        <p:sp>
          <p:nvSpPr>
            <p:cNvPr id="465" name="CustomShape 4"/>
            <p:cNvSpPr/>
            <p:nvPr/>
          </p:nvSpPr>
          <p:spPr>
            <a:xfrm>
              <a:off x="5486400" y="2682000"/>
              <a:ext cx="3192120" cy="2925720"/>
            </a:xfrm>
            <a:prstGeom prst="rect">
              <a:avLst/>
            </a:prstGeom>
            <a:noFill/>
            <a:ln>
              <a:solidFill>
                <a:srgbClr val="00B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466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419868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7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406560" y="343764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8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3437640"/>
              <a:ext cx="132912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69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293160" y="2735280"/>
              <a:ext cx="2021400" cy="700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0" name="Picture 2"/>
            <p:cNvPicPr/>
            <p:nvPr/>
          </p:nvPicPr>
          <p:blipFill>
            <a:blip r:embed="rId3"/>
            <a:srcRect l="12360" t="32018" r="79894" b="54388"/>
            <a:stretch/>
          </p:blipFill>
          <p:spPr>
            <a:xfrm>
              <a:off x="5650920" y="2735280"/>
              <a:ext cx="640800" cy="700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471" name="CustomShape 5"/>
            <p:cNvSpPr/>
            <p:nvPr/>
          </p:nvSpPr>
          <p:spPr>
            <a:xfrm>
              <a:off x="5598000" y="338904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2" name="CustomShape 6"/>
            <p:cNvSpPr/>
            <p:nvPr/>
          </p:nvSpPr>
          <p:spPr>
            <a:xfrm>
              <a:off x="8617320" y="290088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Beta1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73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11400" y="4842720"/>
              <a:ext cx="24966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4" name="Picture 2"/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7095240" y="4198680"/>
              <a:ext cx="122256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5" name="Picture 2"/>
            <p:cNvPicPr/>
            <p:nvPr/>
          </p:nvPicPr>
          <p:blipFill>
            <a:blip r:embed="rId3"/>
            <a:srcRect l="21336" t="32018" r="70279" b="54388"/>
            <a:stretch/>
          </p:blipFill>
          <p:spPr>
            <a:xfrm>
              <a:off x="6399360" y="3437640"/>
              <a:ext cx="69408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6" name="Picture 2"/>
            <p:cNvPicPr/>
            <p:nvPr/>
          </p:nvPicPr>
          <p:blipFill>
            <a:blip r:embed="rId3"/>
            <a:srcRect l="36674" t="32018" r="53017" b="54388"/>
            <a:stretch/>
          </p:blipFill>
          <p:spPr>
            <a:xfrm>
              <a:off x="7677000" y="4842720"/>
              <a:ext cx="85356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77" name="CustomShape 7"/>
            <p:cNvSpPr/>
            <p:nvPr/>
          </p:nvSpPr>
          <p:spPr>
            <a:xfrm>
              <a:off x="8636760" y="3603240"/>
              <a:ext cx="57744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Beta2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78" name="Picture 2"/>
            <p:cNvPicPr/>
            <p:nvPr/>
          </p:nvPicPr>
          <p:blipFill>
            <a:blip r:embed="rId3"/>
            <a:srcRect l="29024" t="32018" r="63272" b="54388"/>
            <a:stretch/>
          </p:blipFill>
          <p:spPr>
            <a:xfrm>
              <a:off x="7038360" y="4198680"/>
              <a:ext cx="63720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79" name="CustomShape 8"/>
            <p:cNvSpPr/>
            <p:nvPr/>
          </p:nvSpPr>
          <p:spPr>
            <a:xfrm>
              <a:off x="5601240" y="484272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0" name="CustomShape 9"/>
            <p:cNvSpPr/>
            <p:nvPr/>
          </p:nvSpPr>
          <p:spPr>
            <a:xfrm>
              <a:off x="5601240" y="548676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1" name="CustomShape 10"/>
            <p:cNvSpPr/>
            <p:nvPr/>
          </p:nvSpPr>
          <p:spPr>
            <a:xfrm>
              <a:off x="5601240" y="409140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2" name="CustomShape 11"/>
            <p:cNvSpPr/>
            <p:nvPr/>
          </p:nvSpPr>
          <p:spPr>
            <a:xfrm>
              <a:off x="8637480" y="440784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483" name="CustomShape 12"/>
            <p:cNvSpPr/>
            <p:nvPr/>
          </p:nvSpPr>
          <p:spPr>
            <a:xfrm>
              <a:off x="8637480" y="5052240"/>
              <a:ext cx="577800" cy="297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Beta4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84" name="Picture 4"/>
            <p:cNvPicPr/>
            <p:nvPr/>
          </p:nvPicPr>
          <p:blipFill>
            <a:blip r:embed="rId4"/>
            <a:srcRect l="11419" t="7196" r="26829"/>
            <a:stretch/>
          </p:blipFill>
          <p:spPr>
            <a:xfrm>
              <a:off x="7956720" y="503784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85" name="Picture 2"/>
            <p:cNvPicPr/>
            <p:nvPr/>
          </p:nvPicPr>
          <p:blipFill>
            <a:blip r:embed="rId5"/>
            <a:stretch/>
          </p:blipFill>
          <p:spPr>
            <a:xfrm>
              <a:off x="7248960" y="436320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86" name="Imagen 34"/>
            <p:cNvPicPr/>
            <p:nvPr/>
          </p:nvPicPr>
          <p:blipFill>
            <a:blip r:embed="rId6"/>
            <a:stretch/>
          </p:blipFill>
          <p:spPr>
            <a:xfrm>
              <a:off x="5774400" y="2900160"/>
              <a:ext cx="32580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87" name="Imagen 37"/>
            <p:cNvPicPr/>
            <p:nvPr/>
          </p:nvPicPr>
          <p:blipFill>
            <a:blip r:embed="rId7"/>
            <a:srcRect t="11982" b="9774"/>
            <a:stretch/>
          </p:blipFill>
          <p:spPr>
            <a:xfrm>
              <a:off x="6499440" y="3614040"/>
              <a:ext cx="32544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488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1442520" y="353448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489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2888280" y="276300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490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1447560" y="276300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491" name="CustomShape 13"/>
          <p:cNvSpPr/>
          <p:nvPr/>
        </p:nvSpPr>
        <p:spPr>
          <a:xfrm>
            <a:off x="1288080" y="269856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2" name="CustomShape 14"/>
          <p:cNvSpPr/>
          <p:nvPr/>
        </p:nvSpPr>
        <p:spPr>
          <a:xfrm>
            <a:off x="1394640" y="348120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93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2755440" y="3534480"/>
            <a:ext cx="1355760" cy="769680"/>
          </a:xfrm>
          <a:prstGeom prst="rect">
            <a:avLst/>
          </a:prstGeom>
          <a:ln>
            <a:noFill/>
          </a:ln>
        </p:spPr>
      </p:pic>
      <p:sp>
        <p:nvSpPr>
          <p:cNvPr id="494" name="CustomShape 15"/>
          <p:cNvSpPr/>
          <p:nvPr/>
        </p:nvSpPr>
        <p:spPr>
          <a:xfrm>
            <a:off x="1397880" y="42526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95" name="Imagen 34"/>
          <p:cNvPicPr/>
          <p:nvPr/>
        </p:nvPicPr>
        <p:blipFill>
          <a:blip r:embed="rId6"/>
          <a:stretch/>
        </p:blipFill>
        <p:spPr>
          <a:xfrm>
            <a:off x="1560960" y="291708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6" name="Imagen 37"/>
          <p:cNvPicPr/>
          <p:nvPr/>
        </p:nvPicPr>
        <p:blipFill>
          <a:blip r:embed="rId7"/>
          <a:srcRect t="11982" b="9774"/>
          <a:stretch/>
        </p:blipFill>
        <p:spPr>
          <a:xfrm>
            <a:off x="2298960" y="291852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7" name="Picture 4"/>
          <p:cNvPicPr/>
          <p:nvPr/>
        </p:nvPicPr>
        <p:blipFill>
          <a:blip r:embed="rId4"/>
          <a:srcRect l="11419" t="7196" r="26829"/>
          <a:stretch/>
        </p:blipFill>
        <p:spPr>
          <a:xfrm>
            <a:off x="3657600" y="368784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498" name="Picture 2"/>
          <p:cNvPicPr/>
          <p:nvPr/>
        </p:nvPicPr>
        <p:blipFill>
          <a:blip r:embed="rId5"/>
          <a:stretch/>
        </p:blipFill>
        <p:spPr>
          <a:xfrm>
            <a:off x="2926080" y="372384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499" name="CustomShape 16"/>
          <p:cNvSpPr/>
          <p:nvPr/>
        </p:nvSpPr>
        <p:spPr>
          <a:xfrm>
            <a:off x="2011680" y="1584720"/>
            <a:ext cx="1844640" cy="9982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Least-Squares Unitary (LSU)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0" name="CustomShape 17"/>
          <p:cNvSpPr/>
          <p:nvPr/>
        </p:nvSpPr>
        <p:spPr>
          <a:xfrm>
            <a:off x="6293520" y="1536480"/>
            <a:ext cx="1569960" cy="998280"/>
          </a:xfrm>
          <a:prstGeom prst="rect">
            <a:avLst/>
          </a:prstGeom>
          <a:solidFill>
            <a:srgbClr val="F33DE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Least-Squares All (LSA)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1" name="CustomShape 18"/>
          <p:cNvSpPr/>
          <p:nvPr/>
        </p:nvSpPr>
        <p:spPr>
          <a:xfrm>
            <a:off x="3200400" y="6309360"/>
            <a:ext cx="6583320" cy="409680"/>
          </a:xfrm>
          <a:prstGeom prst="rect">
            <a:avLst/>
          </a:prstGeom>
          <a:solidFill>
            <a:srgbClr val="FFFFFF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2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There are also more complex models: Least-Squares Separate (LSS), LS-1, LS-2...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502" name="CustomShape 19"/>
          <p:cNvSpPr/>
          <p:nvPr/>
        </p:nvSpPr>
        <p:spPr>
          <a:xfrm>
            <a:off x="4436280" y="3687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3" name="CustomShape 20"/>
          <p:cNvSpPr/>
          <p:nvPr/>
        </p:nvSpPr>
        <p:spPr>
          <a:xfrm>
            <a:off x="4480560" y="29563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4" name="CustomShape 21"/>
          <p:cNvSpPr/>
          <p:nvPr/>
        </p:nvSpPr>
        <p:spPr>
          <a:xfrm>
            <a:off x="1418760" y="4421520"/>
            <a:ext cx="315288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condition is estimated”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505" name="CustomShape 22"/>
          <p:cNvSpPr/>
          <p:nvPr/>
        </p:nvSpPr>
        <p:spPr>
          <a:xfrm>
            <a:off x="5486400" y="5699520"/>
            <a:ext cx="315288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trials is estimated”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CustomShape 1"/>
          <p:cNvSpPr/>
          <p:nvPr/>
        </p:nvSpPr>
        <p:spPr>
          <a:xfrm>
            <a:off x="766800" y="739800"/>
            <a:ext cx="5176440" cy="40964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Interim recap.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The number (and meaning) of each beta estimates depends on the task model that we use.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507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08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230520" y="585936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509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76280" y="508788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510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235560" y="508788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511" name="CustomShape 3"/>
          <p:cNvSpPr/>
          <p:nvPr/>
        </p:nvSpPr>
        <p:spPr>
          <a:xfrm>
            <a:off x="6076080" y="502344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2" name="CustomShape 4"/>
          <p:cNvSpPr/>
          <p:nvPr/>
        </p:nvSpPr>
        <p:spPr>
          <a:xfrm>
            <a:off x="6182640" y="58060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13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543440" y="585936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514" name="Imagen 34"/>
          <p:cNvPicPr/>
          <p:nvPr/>
        </p:nvPicPr>
        <p:blipFill>
          <a:blip r:embed="rId4"/>
          <a:stretch/>
        </p:blipFill>
        <p:spPr>
          <a:xfrm>
            <a:off x="6348960" y="524196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5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7086960" y="524340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6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445600" y="601272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517" name="Picture 2"/>
          <p:cNvPicPr/>
          <p:nvPr/>
        </p:nvPicPr>
        <p:blipFill>
          <a:blip r:embed="rId7"/>
          <a:stretch/>
        </p:blipFill>
        <p:spPr>
          <a:xfrm>
            <a:off x="7714080" y="604872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518" name="CustomShape 5"/>
          <p:cNvSpPr/>
          <p:nvPr/>
        </p:nvSpPr>
        <p:spPr>
          <a:xfrm>
            <a:off x="9224280" y="60127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19" name="CustomShape 6"/>
          <p:cNvSpPr/>
          <p:nvPr/>
        </p:nvSpPr>
        <p:spPr>
          <a:xfrm>
            <a:off x="9268560" y="52812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21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34040" y="203328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522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579800" y="126180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523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39080" y="126180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524" name="CustomShape 2"/>
          <p:cNvSpPr/>
          <p:nvPr/>
        </p:nvSpPr>
        <p:spPr>
          <a:xfrm>
            <a:off x="5979600" y="119736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5" name="CustomShape 3"/>
          <p:cNvSpPr/>
          <p:nvPr/>
        </p:nvSpPr>
        <p:spPr>
          <a:xfrm>
            <a:off x="6086160" y="198000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26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46960" y="203328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527" name="Imagen 34"/>
          <p:cNvPicPr/>
          <p:nvPr/>
        </p:nvPicPr>
        <p:blipFill>
          <a:blip r:embed="rId4"/>
          <a:stretch/>
        </p:blipFill>
        <p:spPr>
          <a:xfrm>
            <a:off x="6252480" y="141588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28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6990480" y="141732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29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49120" y="218664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530" name="Picture 2"/>
          <p:cNvPicPr/>
          <p:nvPr/>
        </p:nvPicPr>
        <p:blipFill>
          <a:blip r:embed="rId7"/>
          <a:stretch/>
        </p:blipFill>
        <p:spPr>
          <a:xfrm>
            <a:off x="7617600" y="222264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531" name="CustomShape 4"/>
          <p:cNvSpPr/>
          <p:nvPr/>
        </p:nvSpPr>
        <p:spPr>
          <a:xfrm>
            <a:off x="9127800" y="21866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32" name="CustomShape 5"/>
          <p:cNvSpPr/>
          <p:nvPr/>
        </p:nvSpPr>
        <p:spPr>
          <a:xfrm>
            <a:off x="9172080" y="14551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33" name="CustomShape 6"/>
          <p:cNvSpPr/>
          <p:nvPr/>
        </p:nvSpPr>
        <p:spPr>
          <a:xfrm>
            <a:off x="756360" y="882360"/>
            <a:ext cx="5176440" cy="3061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Back to theory.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have seen that (task) regressors can be used to check if the time course of our variables correlates with signal change in the brain.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But the BOLD signal can also change with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stuff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other than our variables.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do not want our results to be driven by (confounded with) other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stuff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34" name="Picture 6"/>
          <p:cNvPicPr/>
          <p:nvPr/>
        </p:nvPicPr>
        <p:blipFill>
          <a:blip r:embed="rId8"/>
          <a:srcRect l="13228" r="11005" b="48772"/>
          <a:stretch/>
        </p:blipFill>
        <p:spPr>
          <a:xfrm>
            <a:off x="5179320" y="47775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35" name="CustomShape 7"/>
          <p:cNvSpPr/>
          <p:nvPr/>
        </p:nvSpPr>
        <p:spPr>
          <a:xfrm>
            <a:off x="5864760" y="56700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6" name="CustomShape 8"/>
          <p:cNvSpPr/>
          <p:nvPr/>
        </p:nvSpPr>
        <p:spPr>
          <a:xfrm>
            <a:off x="5791680" y="57405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37" name="CustomShape 9"/>
          <p:cNvSpPr/>
          <p:nvPr/>
        </p:nvSpPr>
        <p:spPr>
          <a:xfrm>
            <a:off x="6562080" y="57744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38" name="Line 10"/>
          <p:cNvSpPr/>
          <p:nvPr/>
        </p:nvSpPr>
        <p:spPr>
          <a:xfrm flipV="1">
            <a:off x="6840000" y="56120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9" name="Line 11"/>
          <p:cNvSpPr/>
          <p:nvPr/>
        </p:nvSpPr>
        <p:spPr>
          <a:xfrm>
            <a:off x="6105960" y="55515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0" name="CustomShape 12"/>
          <p:cNvSpPr/>
          <p:nvPr/>
        </p:nvSpPr>
        <p:spPr>
          <a:xfrm>
            <a:off x="7927200" y="394452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stuff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41" name="CustomShape 13"/>
          <p:cNvSpPr/>
          <p:nvPr/>
        </p:nvSpPr>
        <p:spPr>
          <a:xfrm flipH="1">
            <a:off x="8191440" y="4211280"/>
            <a:ext cx="119520" cy="925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43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34040" y="203328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54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579800" y="126180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545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39080" y="126180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546" name="CustomShape 2"/>
          <p:cNvSpPr/>
          <p:nvPr/>
        </p:nvSpPr>
        <p:spPr>
          <a:xfrm>
            <a:off x="5979600" y="119736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7" name="CustomShape 3"/>
          <p:cNvSpPr/>
          <p:nvPr/>
        </p:nvSpPr>
        <p:spPr>
          <a:xfrm>
            <a:off x="6086160" y="198000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48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46960" y="203328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549" name="Imagen 34"/>
          <p:cNvPicPr/>
          <p:nvPr/>
        </p:nvPicPr>
        <p:blipFill>
          <a:blip r:embed="rId4"/>
          <a:stretch/>
        </p:blipFill>
        <p:spPr>
          <a:xfrm>
            <a:off x="6252480" y="141588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50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6990480" y="141732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51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49120" y="218664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552" name="Picture 2"/>
          <p:cNvPicPr/>
          <p:nvPr/>
        </p:nvPicPr>
        <p:blipFill>
          <a:blip r:embed="rId7"/>
          <a:stretch/>
        </p:blipFill>
        <p:spPr>
          <a:xfrm>
            <a:off x="7617600" y="222264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553" name="CustomShape 4"/>
          <p:cNvSpPr/>
          <p:nvPr/>
        </p:nvSpPr>
        <p:spPr>
          <a:xfrm>
            <a:off x="9127800" y="21866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54" name="CustomShape 5"/>
          <p:cNvSpPr/>
          <p:nvPr/>
        </p:nvSpPr>
        <p:spPr>
          <a:xfrm>
            <a:off x="9172080" y="14551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55" name="CustomShape 6"/>
          <p:cNvSpPr/>
          <p:nvPr/>
        </p:nvSpPr>
        <p:spPr>
          <a:xfrm>
            <a:off x="756360" y="882360"/>
            <a:ext cx="5176440" cy="2786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Back to theory.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have seen that (task) regressors can be used to check if the time course of our variables correlates with signal change in the brain.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But the BOLD signal can also change with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stuff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other than our variables.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Enter: Nuisance/confound regressors.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56" name="Picture 6"/>
          <p:cNvPicPr/>
          <p:nvPr/>
        </p:nvPicPr>
        <p:blipFill>
          <a:blip r:embed="rId8"/>
          <a:srcRect l="13228" r="11005" b="48772"/>
          <a:stretch/>
        </p:blipFill>
        <p:spPr>
          <a:xfrm>
            <a:off x="5179320" y="47775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57" name="CustomShape 7"/>
          <p:cNvSpPr/>
          <p:nvPr/>
        </p:nvSpPr>
        <p:spPr>
          <a:xfrm>
            <a:off x="5864760" y="56700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8" name="CustomShape 8"/>
          <p:cNvSpPr/>
          <p:nvPr/>
        </p:nvSpPr>
        <p:spPr>
          <a:xfrm>
            <a:off x="5791680" y="57405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59" name="CustomShape 9"/>
          <p:cNvSpPr/>
          <p:nvPr/>
        </p:nvSpPr>
        <p:spPr>
          <a:xfrm>
            <a:off x="6562080" y="57744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60" name="Line 10"/>
          <p:cNvSpPr/>
          <p:nvPr/>
        </p:nvSpPr>
        <p:spPr>
          <a:xfrm flipV="1">
            <a:off x="6840000" y="56120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1" name="Line 11"/>
          <p:cNvSpPr/>
          <p:nvPr/>
        </p:nvSpPr>
        <p:spPr>
          <a:xfrm>
            <a:off x="6105960" y="55515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2" name="CustomShape 12"/>
          <p:cNvSpPr/>
          <p:nvPr/>
        </p:nvSpPr>
        <p:spPr>
          <a:xfrm>
            <a:off x="7927200" y="394452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stuff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63" name="CustomShape 13"/>
          <p:cNvSpPr/>
          <p:nvPr/>
        </p:nvSpPr>
        <p:spPr>
          <a:xfrm flipH="1">
            <a:off x="8191440" y="4211280"/>
            <a:ext cx="119520" cy="925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65" name="CustomShape 2"/>
          <p:cNvSpPr/>
          <p:nvPr/>
        </p:nvSpPr>
        <p:spPr>
          <a:xfrm>
            <a:off x="756360" y="882360"/>
            <a:ext cx="5176440" cy="125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What can affect signal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change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in a given voxel?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66" name="Picture 4"/>
          <p:cNvPicPr/>
          <p:nvPr/>
        </p:nvPicPr>
        <p:blipFill>
          <a:blip r:embed="rId3"/>
          <a:stretch/>
        </p:blipFill>
        <p:spPr>
          <a:xfrm>
            <a:off x="6545520" y="2223000"/>
            <a:ext cx="2646720" cy="2412000"/>
          </a:xfrm>
          <a:prstGeom prst="rect">
            <a:avLst/>
          </a:prstGeom>
          <a:ln w="57240">
            <a:noFill/>
          </a:ln>
        </p:spPr>
      </p:pic>
      <p:sp>
        <p:nvSpPr>
          <p:cNvPr id="567" name="CustomShape 3"/>
          <p:cNvSpPr/>
          <p:nvPr/>
        </p:nvSpPr>
        <p:spPr>
          <a:xfrm>
            <a:off x="978120" y="2284200"/>
            <a:ext cx="3508560" cy="173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Head motion.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Breathing.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Heart rate.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Scanner drift.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…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65" name="CustomShape 2"/>
          <p:cNvSpPr/>
          <p:nvPr/>
        </p:nvSpPr>
        <p:spPr>
          <a:xfrm>
            <a:off x="756360" y="882360"/>
            <a:ext cx="5176440" cy="125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What can affect signal 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change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in a given voxel?</a:t>
            </a:r>
            <a:r>
              <a:rPr lang="en-US" sz="18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66" name="Picture 4"/>
          <p:cNvPicPr/>
          <p:nvPr/>
        </p:nvPicPr>
        <p:blipFill>
          <a:blip r:embed="rId3"/>
          <a:stretch/>
        </p:blipFill>
        <p:spPr>
          <a:xfrm>
            <a:off x="6545520" y="2223000"/>
            <a:ext cx="2646720" cy="2412000"/>
          </a:xfrm>
          <a:prstGeom prst="rect">
            <a:avLst/>
          </a:prstGeom>
          <a:ln w="57240">
            <a:noFill/>
          </a:ln>
        </p:spPr>
      </p:pic>
      <p:sp>
        <p:nvSpPr>
          <p:cNvPr id="567" name="CustomShape 3"/>
          <p:cNvSpPr/>
          <p:nvPr/>
        </p:nvSpPr>
        <p:spPr>
          <a:xfrm>
            <a:off x="978120" y="2284200"/>
            <a:ext cx="3508560" cy="173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Head motion.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Breathing.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Heart rate.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Scanner drift.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…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6" name="CustomShape 3">
            <a:extLst>
              <a:ext uri="{FF2B5EF4-FFF2-40B4-BE49-F238E27FC236}">
                <a16:creationId xmlns:a16="http://schemas.microsoft.com/office/drawing/2014/main" id="{FC96E200-291A-7441-BDA7-28E1C58690A1}"/>
              </a:ext>
            </a:extLst>
          </p:cNvPr>
          <p:cNvSpPr/>
          <p:nvPr/>
        </p:nvSpPr>
        <p:spPr>
          <a:xfrm>
            <a:off x="978120" y="4163400"/>
            <a:ext cx="4730702" cy="1736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latin typeface="Arial"/>
              </a:rPr>
              <a:t>What should nuisance regressor look like?</a:t>
            </a:r>
          </a:p>
          <a:p>
            <a:pPr>
              <a:lnSpc>
                <a:spcPct val="100000"/>
              </a:lnSpc>
            </a:pPr>
            <a:endParaRPr lang="en-US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pc="-1" dirty="0">
                <a:latin typeface="Arial"/>
              </a:rPr>
              <a:t>One </a:t>
            </a:r>
            <a:r>
              <a:rPr lang="en-US" b="1" spc="-1" dirty="0">
                <a:latin typeface="Arial"/>
              </a:rPr>
              <a:t>value</a:t>
            </a:r>
            <a:r>
              <a:rPr lang="en-US" spc="-1" dirty="0">
                <a:latin typeface="Arial"/>
              </a:rPr>
              <a:t> per each </a:t>
            </a:r>
            <a:r>
              <a:rPr lang="en-US" b="1" spc="-1" dirty="0">
                <a:latin typeface="Arial"/>
              </a:rPr>
              <a:t>datapoint</a:t>
            </a:r>
            <a:r>
              <a:rPr lang="en-US" spc="-1" dirty="0">
                <a:latin typeface="Arial"/>
              </a:rPr>
              <a:t> in our data.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79839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6D9B906-E3D5-4257-BB80-D7CC6BEF5044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75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Recap of last week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76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0" name="Picture 6"/>
          <p:cNvPicPr/>
          <p:nvPr/>
        </p:nvPicPr>
        <p:blipFill>
          <a:blip r:embed="rId3"/>
          <a:srcRect l="7826" r="17889"/>
          <a:stretch/>
        </p:blipFill>
        <p:spPr>
          <a:xfrm>
            <a:off x="155520" y="757800"/>
            <a:ext cx="872280" cy="880920"/>
          </a:xfrm>
          <a:prstGeom prst="rect">
            <a:avLst/>
          </a:prstGeom>
          <a:ln>
            <a:noFill/>
          </a:ln>
        </p:spPr>
      </p:pic>
      <p:sp>
        <p:nvSpPr>
          <p:cNvPr id="81" name="CustomShape 7"/>
          <p:cNvSpPr/>
          <p:nvPr/>
        </p:nvSpPr>
        <p:spPr>
          <a:xfrm>
            <a:off x="644760" y="926640"/>
            <a:ext cx="180360" cy="27144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2" name="Imagen 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167120" y="951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83" name="CustomShape 8"/>
          <p:cNvSpPr/>
          <p:nvPr/>
        </p:nvSpPr>
        <p:spPr>
          <a:xfrm>
            <a:off x="825840" y="926640"/>
            <a:ext cx="290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CustomShape 9"/>
          <p:cNvSpPr/>
          <p:nvPr/>
        </p:nvSpPr>
        <p:spPr>
          <a:xfrm>
            <a:off x="851040" y="1198800"/>
            <a:ext cx="290520" cy="129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5" name="Imagen 23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517400" y="123048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86" name="Imagen 24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1897920" y="148644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87" name="Imagen 25"/>
          <p:cNvPicPr/>
          <p:nvPr/>
        </p:nvPicPr>
        <p:blipFill>
          <a:blip r:embed="rId4"/>
          <a:srcRect l="48535" t="27472" r="15452" b="48830"/>
          <a:stretch/>
        </p:blipFill>
        <p:spPr>
          <a:xfrm>
            <a:off x="2274840" y="1788120"/>
            <a:ext cx="1931760" cy="15721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88" name="Picture 4"/>
          <p:cNvPicPr/>
          <p:nvPr/>
        </p:nvPicPr>
        <p:blipFill>
          <a:blip r:embed="rId5"/>
          <a:stretch/>
        </p:blipFill>
        <p:spPr>
          <a:xfrm>
            <a:off x="2872080" y="112320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89" name="CustomShape 10"/>
          <p:cNvSpPr/>
          <p:nvPr/>
        </p:nvSpPr>
        <p:spPr>
          <a:xfrm>
            <a:off x="5912640" y="951480"/>
            <a:ext cx="3745440" cy="227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are a collection of voxels (3D matrix) with a value (a number) in each cell.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The value represents a different thing for anatomical and functional images. 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69" name="CustomShape 2"/>
          <p:cNvSpPr/>
          <p:nvPr/>
        </p:nvSpPr>
        <p:spPr>
          <a:xfrm>
            <a:off x="756360" y="820575"/>
            <a:ext cx="5788800" cy="1401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Some measures that we get </a:t>
            </a:r>
            <a:r>
              <a:rPr lang="en-US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for free...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570" name="Imagen 569"/>
          <p:cNvPicPr/>
          <p:nvPr/>
        </p:nvPicPr>
        <p:blipFill>
          <a:blip r:embed="rId3"/>
          <a:stretch/>
        </p:blipFill>
        <p:spPr>
          <a:xfrm>
            <a:off x="2468880" y="2075760"/>
            <a:ext cx="6949440" cy="4416480"/>
          </a:xfrm>
          <a:prstGeom prst="rect">
            <a:avLst/>
          </a:prstGeom>
          <a:ln>
            <a:noFill/>
          </a:ln>
        </p:spPr>
      </p:pic>
      <p:sp>
        <p:nvSpPr>
          <p:cNvPr id="571" name="CustomShape 3"/>
          <p:cNvSpPr/>
          <p:nvPr/>
        </p:nvSpPr>
        <p:spPr>
          <a:xfrm>
            <a:off x="2482560" y="6400800"/>
            <a:ext cx="7027200" cy="36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3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data_fmri-analysis_intro/process-specific/preproc_data/fmriprep/sub-009.html</a:t>
            </a:r>
            <a:endParaRPr lang="en-US" sz="1300" b="0" i="1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73" name="CustomShape 2"/>
          <p:cNvSpPr/>
          <p:nvPr/>
        </p:nvSpPr>
        <p:spPr>
          <a:xfrm>
            <a:off x="756360" y="882360"/>
            <a:ext cx="5788800" cy="14014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we can identify the time course of each factor that we believe can influence our signal change, we can add them in our model.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74" name="Picture 4"/>
          <p:cNvPicPr/>
          <p:nvPr/>
        </p:nvPicPr>
        <p:blipFill>
          <a:blip r:embed="rId3"/>
          <a:stretch/>
        </p:blipFill>
        <p:spPr>
          <a:xfrm>
            <a:off x="8229600" y="228600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5" name="Picture 4"/>
          <p:cNvPicPr/>
          <p:nvPr/>
        </p:nvPicPr>
        <p:blipFill>
          <a:blip r:embed="rId3"/>
          <a:stretch/>
        </p:blipFill>
        <p:spPr>
          <a:xfrm>
            <a:off x="8229600" y="303408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6" name="Picture 4"/>
          <p:cNvPicPr/>
          <p:nvPr/>
        </p:nvPicPr>
        <p:blipFill>
          <a:blip r:embed="rId3"/>
          <a:stretch/>
        </p:blipFill>
        <p:spPr>
          <a:xfrm>
            <a:off x="8229600" y="377640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7" name="Picture 4"/>
          <p:cNvPicPr/>
          <p:nvPr/>
        </p:nvPicPr>
        <p:blipFill>
          <a:blip r:embed="rId3"/>
          <a:stretch/>
        </p:blipFill>
        <p:spPr>
          <a:xfrm>
            <a:off x="8229600" y="454140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8" name="Picture 4"/>
          <p:cNvPicPr/>
          <p:nvPr/>
        </p:nvPicPr>
        <p:blipFill>
          <a:blip r:embed="rId3"/>
          <a:stretch/>
        </p:blipFill>
        <p:spPr>
          <a:xfrm>
            <a:off x="8229600" y="5259960"/>
            <a:ext cx="986400" cy="976320"/>
          </a:xfrm>
          <a:prstGeom prst="rect">
            <a:avLst/>
          </a:prstGeom>
          <a:ln w="57240">
            <a:noFill/>
          </a:ln>
        </p:spPr>
      </p:pic>
      <p:pic>
        <p:nvPicPr>
          <p:cNvPr id="579" name="Imagen 578"/>
          <p:cNvPicPr/>
          <p:nvPr/>
        </p:nvPicPr>
        <p:blipFill>
          <a:blip r:embed="rId4"/>
          <a:stretch/>
        </p:blipFill>
        <p:spPr>
          <a:xfrm>
            <a:off x="792720" y="2382480"/>
            <a:ext cx="6979680" cy="3744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81" name="CustomShape 2"/>
          <p:cNvSpPr/>
          <p:nvPr/>
        </p:nvSpPr>
        <p:spPr>
          <a:xfrm>
            <a:off x="756360" y="771147"/>
            <a:ext cx="8750520" cy="2206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Betas estimated from nuisance regressors are usually not of interest for our analysis, but they can account for an important portion of the variance in our signal.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It is important to know </a:t>
            </a:r>
            <a:r>
              <a:rPr lang="en-US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how many 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 we will include in our model because that will change the number of betas we get out of the regression!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582" name="Picture 6"/>
          <p:cNvPicPr/>
          <p:nvPr/>
        </p:nvPicPr>
        <p:blipFill>
          <a:blip r:embed="rId3"/>
          <a:srcRect l="13228" r="11005" b="48772"/>
          <a:stretch/>
        </p:blipFill>
        <p:spPr>
          <a:xfrm>
            <a:off x="1965600" y="426204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83" name="CustomShape 3"/>
          <p:cNvSpPr/>
          <p:nvPr/>
        </p:nvSpPr>
        <p:spPr>
          <a:xfrm>
            <a:off x="2651040" y="515448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4" name="CustomShape 4"/>
          <p:cNvSpPr/>
          <p:nvPr/>
        </p:nvSpPr>
        <p:spPr>
          <a:xfrm>
            <a:off x="2577960" y="522504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85" name="CustomShape 5"/>
          <p:cNvSpPr/>
          <p:nvPr/>
        </p:nvSpPr>
        <p:spPr>
          <a:xfrm>
            <a:off x="3348360" y="525888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86" name="Line 6"/>
          <p:cNvSpPr/>
          <p:nvPr/>
        </p:nvSpPr>
        <p:spPr>
          <a:xfrm flipV="1">
            <a:off x="3626280" y="509652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7" name="Line 7"/>
          <p:cNvSpPr/>
          <p:nvPr/>
        </p:nvSpPr>
        <p:spPr>
          <a:xfrm>
            <a:off x="2892240" y="503604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8" name="CustomShape 8"/>
          <p:cNvSpPr/>
          <p:nvPr/>
        </p:nvSpPr>
        <p:spPr>
          <a:xfrm>
            <a:off x="4713480" y="3429000"/>
            <a:ext cx="1485360" cy="263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Error to be minimized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89" name="CustomShape 9"/>
          <p:cNvSpPr/>
          <p:nvPr/>
        </p:nvSpPr>
        <p:spPr>
          <a:xfrm flipH="1">
            <a:off x="4977000" y="3693240"/>
            <a:ext cx="478440" cy="927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CustomShape 1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91" name="CustomShape 2"/>
          <p:cNvSpPr/>
          <p:nvPr/>
        </p:nvSpPr>
        <p:spPr>
          <a:xfrm>
            <a:off x="756360" y="882360"/>
            <a:ext cx="8750520" cy="7495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592" name="Picture 6"/>
          <p:cNvPicPr/>
          <p:nvPr/>
        </p:nvPicPr>
        <p:blipFill>
          <a:blip r:embed="rId3"/>
          <a:srcRect l="13228" r="11005" b="48772"/>
          <a:stretch/>
        </p:blipFill>
        <p:spPr>
          <a:xfrm>
            <a:off x="5605920" y="474624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593" name="CustomShape 3"/>
          <p:cNvSpPr/>
          <p:nvPr/>
        </p:nvSpPr>
        <p:spPr>
          <a:xfrm>
            <a:off x="6291360" y="563868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4" name="CustomShape 4"/>
          <p:cNvSpPr/>
          <p:nvPr/>
        </p:nvSpPr>
        <p:spPr>
          <a:xfrm>
            <a:off x="6218280" y="570924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95" name="CustomShape 5"/>
          <p:cNvSpPr/>
          <p:nvPr/>
        </p:nvSpPr>
        <p:spPr>
          <a:xfrm>
            <a:off x="6988680" y="574308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96" name="Line 6"/>
          <p:cNvSpPr/>
          <p:nvPr/>
        </p:nvSpPr>
        <p:spPr>
          <a:xfrm flipV="1">
            <a:off x="7266960" y="558036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7" name="Line 7"/>
          <p:cNvSpPr/>
          <p:nvPr/>
        </p:nvSpPr>
        <p:spPr>
          <a:xfrm>
            <a:off x="6532920" y="551988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8" name="CustomShape 8"/>
          <p:cNvSpPr/>
          <p:nvPr/>
        </p:nvSpPr>
        <p:spPr>
          <a:xfrm>
            <a:off x="8336520" y="4327920"/>
            <a:ext cx="1485360" cy="263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Error to be minimized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599" name="CustomShape 9"/>
          <p:cNvSpPr/>
          <p:nvPr/>
        </p:nvSpPr>
        <p:spPr>
          <a:xfrm flipH="1">
            <a:off x="8606160" y="4592160"/>
            <a:ext cx="473040" cy="463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0" name="CustomShape 10"/>
          <p:cNvSpPr/>
          <p:nvPr/>
        </p:nvSpPr>
        <p:spPr>
          <a:xfrm>
            <a:off x="7054200" y="370080"/>
            <a:ext cx="2452680" cy="135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: Should we convolve our nuisance regressors with an HRF?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601" name="Imagen 600"/>
          <p:cNvPicPr/>
          <p:nvPr/>
        </p:nvPicPr>
        <p:blipFill>
          <a:blip r:embed="rId4"/>
          <a:stretch/>
        </p:blipFill>
        <p:spPr>
          <a:xfrm>
            <a:off x="914400" y="1650960"/>
            <a:ext cx="4297680" cy="2098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67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>
                <a:solidFill>
                  <a:srgbClr val="000000"/>
                </a:solidFill>
                <a:latin typeface="Arial"/>
                <a:ea typeface="DejaVu Sans"/>
              </a:rPr>
              <a:t>General recap.</a:t>
            </a: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The number (and meaning) of each beta estimates depends on the task model that we use.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Nuisance regressors can help “cleaning” our signal.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Estimations on head motions are the most common nuisance regressors used.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230520" y="585936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76280" y="508788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235560" y="508788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7" name="CustomShape 3"/>
          <p:cNvSpPr/>
          <p:nvPr/>
        </p:nvSpPr>
        <p:spPr>
          <a:xfrm>
            <a:off x="6076080" y="502344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8" name="CustomShape 4"/>
          <p:cNvSpPr/>
          <p:nvPr/>
        </p:nvSpPr>
        <p:spPr>
          <a:xfrm>
            <a:off x="6182640" y="58060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543440" y="585936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6348960" y="524196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7086960" y="524340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445600" y="601272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7714080" y="604872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9224280" y="60127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9268560" y="52812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67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General recap.</a:t>
            </a: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The number (and meaning) of each beta estimates depends on the task model that we use.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 can help “cleaning” our signal.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Estimations on head motions are the most common nuisance regressors used.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230520" y="585936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76280" y="508788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235560" y="508788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7" name="CustomShape 3"/>
          <p:cNvSpPr/>
          <p:nvPr/>
        </p:nvSpPr>
        <p:spPr>
          <a:xfrm>
            <a:off x="6076080" y="502344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8" name="CustomShape 4"/>
          <p:cNvSpPr/>
          <p:nvPr/>
        </p:nvSpPr>
        <p:spPr>
          <a:xfrm>
            <a:off x="6182640" y="58060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543440" y="585936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6348960" y="524196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7086960" y="524340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445600" y="601272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7714080" y="604872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9224280" y="60127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9268560" y="52812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863683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6" name="Picture 4"/>
          <p:cNvPicPr/>
          <p:nvPr/>
        </p:nvPicPr>
        <p:blipFill>
          <a:blip r:embed="rId3"/>
          <a:stretch/>
        </p:blipFill>
        <p:spPr>
          <a:xfrm>
            <a:off x="696600" y="95148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97" name="CustomShape 7"/>
          <p:cNvSpPr/>
          <p:nvPr/>
        </p:nvSpPr>
        <p:spPr>
          <a:xfrm>
            <a:off x="3940920" y="951480"/>
            <a:ext cx="4769280" cy="193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 are used to study brain activity.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But what does brain activity look like when looked through a MR scanner?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C49F2780-A862-433D-AA91-7B549D5096BA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9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4" name="Picture 4"/>
          <p:cNvPicPr/>
          <p:nvPr/>
        </p:nvPicPr>
        <p:blipFill>
          <a:blip r:embed="rId3"/>
          <a:stretch/>
        </p:blipFill>
        <p:spPr>
          <a:xfrm>
            <a:off x="696600" y="951480"/>
            <a:ext cx="2825640" cy="280152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105" name="CustomShape 7"/>
          <p:cNvSpPr/>
          <p:nvPr/>
        </p:nvSpPr>
        <p:spPr>
          <a:xfrm>
            <a:off x="3940920" y="951480"/>
            <a:ext cx="5503320" cy="235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 are used to study brain activity.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What we are recording in our functional sequences is actually blood oxygen level dependent​ (BOLD) signal.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But what does brain activity (BOLD) look like when looked through a MR scanner? </a:t>
            </a:r>
            <a:endParaRPr lang="en-US" sz="2000" b="0" strike="noStrike" spc="-1">
              <a:latin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3B0D3DC-8C8E-2745-9715-B10EE61A1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853" y="3600582"/>
            <a:ext cx="3180563" cy="32574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0D22019B-3DDF-D142-AEF0-1287639EA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3225" y="735936"/>
            <a:ext cx="5326679" cy="5455391"/>
          </a:xfrm>
          <a:prstGeom prst="rect">
            <a:avLst/>
          </a:prstGeom>
        </p:spPr>
      </p:pic>
      <p:sp>
        <p:nvSpPr>
          <p:cNvPr id="112" name="CustomShape 3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7F18160-C6BB-4E7A-B6B7-777D1144F3A3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13" name="CustomShape 4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1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7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CustomShape 8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9"/>
          <p:cNvSpPr/>
          <p:nvPr/>
        </p:nvSpPr>
        <p:spPr>
          <a:xfrm>
            <a:off x="1082173" y="5244660"/>
            <a:ext cx="118440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Initial dip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19" name="CustomShape 10"/>
          <p:cNvSpPr/>
          <p:nvPr/>
        </p:nvSpPr>
        <p:spPr>
          <a:xfrm>
            <a:off x="1949953" y="1746540"/>
            <a:ext cx="63324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Rise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0" name="CustomShape 11"/>
          <p:cNvSpPr/>
          <p:nvPr/>
        </p:nvSpPr>
        <p:spPr>
          <a:xfrm>
            <a:off x="6514560" y="2486520"/>
            <a:ext cx="149904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Undershoot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1" name="CustomShape 12"/>
          <p:cNvSpPr/>
          <p:nvPr/>
        </p:nvSpPr>
        <p:spPr>
          <a:xfrm flipV="1">
            <a:off x="2267293" y="4889700"/>
            <a:ext cx="990720" cy="5756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2" name="CustomShape 13"/>
          <p:cNvSpPr/>
          <p:nvPr/>
        </p:nvSpPr>
        <p:spPr>
          <a:xfrm>
            <a:off x="2523072" y="2085648"/>
            <a:ext cx="1402751" cy="303984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3" name="CustomShape 14"/>
          <p:cNvSpPr/>
          <p:nvPr/>
        </p:nvSpPr>
        <p:spPr>
          <a:xfrm flipH="1">
            <a:off x="5506704" y="2930760"/>
            <a:ext cx="1756296" cy="2135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15"/>
          <p:cNvSpPr/>
          <p:nvPr/>
        </p:nvSpPr>
        <p:spPr>
          <a:xfrm>
            <a:off x="8013600" y="5630640"/>
            <a:ext cx="1154160" cy="44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Recovery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125" name="CustomShape 16"/>
          <p:cNvSpPr/>
          <p:nvPr/>
        </p:nvSpPr>
        <p:spPr>
          <a:xfrm flipH="1" flipV="1">
            <a:off x="6514560" y="5177520"/>
            <a:ext cx="1333068" cy="519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3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D51BAD3-B9F8-47EA-B0A4-67A386AA3954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32" name="CustomShape 4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33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5" name="CustomShape 7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6" name="CustomShape 8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9"/>
          <p:cNvSpPr/>
          <p:nvPr/>
        </p:nvSpPr>
        <p:spPr>
          <a:xfrm>
            <a:off x="839160" y="740880"/>
            <a:ext cx="6090480" cy="7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This is the ‘ideal’ response to stimulation but, of course, the measured signal is noisier.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38" name="CustomShape 10"/>
          <p:cNvSpPr/>
          <p:nvPr/>
        </p:nvSpPr>
        <p:spPr>
          <a:xfrm>
            <a:off x="5168160" y="3078000"/>
            <a:ext cx="4284360" cy="13554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39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7044480" y="1559880"/>
            <a:ext cx="674280" cy="3998880"/>
          </a:xfrm>
          <a:prstGeom prst="rect">
            <a:avLst/>
          </a:prstGeom>
          <a:ln>
            <a:noFill/>
          </a:ln>
        </p:spPr>
      </p:pic>
      <p:sp>
        <p:nvSpPr>
          <p:cNvPr id="140" name="CustomShape 11"/>
          <p:cNvSpPr/>
          <p:nvPr/>
        </p:nvSpPr>
        <p:spPr>
          <a:xfrm>
            <a:off x="5311080" y="3947400"/>
            <a:ext cx="3998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1" name="CustomShape 12"/>
          <p:cNvSpPr/>
          <p:nvPr/>
        </p:nvSpPr>
        <p:spPr>
          <a:xfrm>
            <a:off x="5311080" y="3970080"/>
            <a:ext cx="623160" cy="3322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42" name="CustomShape 13"/>
          <p:cNvSpPr/>
          <p:nvPr/>
        </p:nvSpPr>
        <p:spPr>
          <a:xfrm>
            <a:off x="5135760" y="2756520"/>
            <a:ext cx="4657680" cy="382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Measured signal in 1 voxel over many volumes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43" name="Picture 4"/>
          <p:cNvPicPr/>
          <p:nvPr/>
        </p:nvPicPr>
        <p:blipFill>
          <a:blip r:embed="rId4"/>
          <a:stretch/>
        </p:blipFill>
        <p:spPr>
          <a:xfrm>
            <a:off x="1090440" y="261648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4" name="Picture 4"/>
          <p:cNvPicPr/>
          <p:nvPr/>
        </p:nvPicPr>
        <p:blipFill>
          <a:blip r:embed="rId4"/>
          <a:stretch/>
        </p:blipFill>
        <p:spPr>
          <a:xfrm>
            <a:off x="1242720" y="276912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5" name="Picture 4"/>
          <p:cNvPicPr/>
          <p:nvPr/>
        </p:nvPicPr>
        <p:blipFill>
          <a:blip r:embed="rId4"/>
          <a:stretch/>
        </p:blipFill>
        <p:spPr>
          <a:xfrm>
            <a:off x="1395000" y="292140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6" name="Picture 4"/>
          <p:cNvPicPr/>
          <p:nvPr/>
        </p:nvPicPr>
        <p:blipFill>
          <a:blip r:embed="rId4"/>
          <a:stretch/>
        </p:blipFill>
        <p:spPr>
          <a:xfrm>
            <a:off x="1547640" y="307368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7" name="Picture 4"/>
          <p:cNvPicPr/>
          <p:nvPr/>
        </p:nvPicPr>
        <p:blipFill>
          <a:blip r:embed="rId4"/>
          <a:stretch/>
        </p:blipFill>
        <p:spPr>
          <a:xfrm>
            <a:off x="1699920" y="322632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8" name="Picture 4"/>
          <p:cNvPicPr/>
          <p:nvPr/>
        </p:nvPicPr>
        <p:blipFill>
          <a:blip r:embed="rId4"/>
          <a:stretch/>
        </p:blipFill>
        <p:spPr>
          <a:xfrm>
            <a:off x="1852200" y="337860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9" name="Picture 4"/>
          <p:cNvPicPr/>
          <p:nvPr/>
        </p:nvPicPr>
        <p:blipFill>
          <a:blip r:embed="rId4"/>
          <a:stretch/>
        </p:blipFill>
        <p:spPr>
          <a:xfrm>
            <a:off x="2004840" y="353088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50" name="Picture 4"/>
          <p:cNvPicPr/>
          <p:nvPr/>
        </p:nvPicPr>
        <p:blipFill>
          <a:blip r:embed="rId4"/>
          <a:stretch/>
        </p:blipFill>
        <p:spPr>
          <a:xfrm>
            <a:off x="2157120" y="368352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51" name="Picture 4"/>
          <p:cNvPicPr/>
          <p:nvPr/>
        </p:nvPicPr>
        <p:blipFill>
          <a:blip r:embed="rId4"/>
          <a:stretch/>
        </p:blipFill>
        <p:spPr>
          <a:xfrm>
            <a:off x="2309400" y="3835800"/>
            <a:ext cx="969120" cy="96084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152" name="CustomShape 14"/>
          <p:cNvSpPr/>
          <p:nvPr/>
        </p:nvSpPr>
        <p:spPr>
          <a:xfrm>
            <a:off x="2948760" y="4340160"/>
            <a:ext cx="174960" cy="16020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3" name="CustomShape 15"/>
          <p:cNvSpPr/>
          <p:nvPr/>
        </p:nvSpPr>
        <p:spPr>
          <a:xfrm flipV="1">
            <a:off x="3124440" y="3755160"/>
            <a:ext cx="2043000" cy="663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2C627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72AC7CD-2B81-BA4B-AD3D-34DB6E6219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1620" y="303606"/>
            <a:ext cx="2000300" cy="20486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6DE84A1-9895-4F4A-85D4-87FF6ECE2D2F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58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59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60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3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6DE84A1-9895-4F4A-85D4-87FF6ECE2D2F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55" name="CustomShape 2"/>
          <p:cNvSpPr/>
          <p:nvPr/>
        </p:nvSpPr>
        <p:spPr>
          <a:xfrm>
            <a:off x="805320" y="718560"/>
            <a:ext cx="6402240" cy="761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571680" y="0"/>
            <a:ext cx="724176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7" name="CustomShape 4"/>
          <p:cNvSpPr/>
          <p:nvPr/>
        </p:nvSpPr>
        <p:spPr>
          <a:xfrm>
            <a:off x="7208280" y="5873400"/>
            <a:ext cx="2298600" cy="3646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58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69720" cy="3895560"/>
          </a:xfrm>
          <a:prstGeom prst="rect">
            <a:avLst/>
          </a:prstGeom>
          <a:ln>
            <a:noFill/>
          </a:ln>
        </p:spPr>
      </p:pic>
      <p:pic>
        <p:nvPicPr>
          <p:cNvPr id="159" name="Picture 6"/>
          <p:cNvPicPr/>
          <p:nvPr/>
        </p:nvPicPr>
        <p:blipFill>
          <a:blip r:embed="rId4"/>
          <a:srcRect l="13228" r="11005" b="48772"/>
          <a:stretch/>
        </p:blipFill>
        <p:spPr>
          <a:xfrm>
            <a:off x="805320" y="1535760"/>
            <a:ext cx="3288960" cy="1325880"/>
          </a:xfrm>
          <a:prstGeom prst="rect">
            <a:avLst/>
          </a:prstGeom>
          <a:ln>
            <a:noFill/>
          </a:ln>
        </p:spPr>
      </p:pic>
      <p:sp>
        <p:nvSpPr>
          <p:cNvPr id="160" name="CustomShape 5"/>
          <p:cNvSpPr/>
          <p:nvPr/>
        </p:nvSpPr>
        <p:spPr>
          <a:xfrm>
            <a:off x="1490760" y="2428200"/>
            <a:ext cx="1389960" cy="37584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6"/>
          <p:cNvSpPr/>
          <p:nvPr/>
        </p:nvSpPr>
        <p:spPr>
          <a:xfrm>
            <a:off x="1417680" y="2498760"/>
            <a:ext cx="76752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2" name="CustomShape 7"/>
          <p:cNvSpPr/>
          <p:nvPr/>
        </p:nvSpPr>
        <p:spPr>
          <a:xfrm>
            <a:off x="2188080" y="2532600"/>
            <a:ext cx="577800" cy="2664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  <a:ea typeface="DejaVu Sans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3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9900034-B6B6-E345-A96F-85D38F56653B}"/>
              </a:ext>
            </a:extLst>
          </p:cNvPr>
          <p:cNvSpPr txBox="1"/>
          <p:nvPr/>
        </p:nvSpPr>
        <p:spPr>
          <a:xfrm>
            <a:off x="5225142" y="5375733"/>
            <a:ext cx="4067713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1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E8947C2B-E46F-6041-9B02-B32F3D02931D}"/>
              </a:ext>
            </a:extLst>
          </p:cNvPr>
          <p:cNvSpPr txBox="1"/>
          <p:nvPr/>
        </p:nvSpPr>
        <p:spPr>
          <a:xfrm rot="16200000">
            <a:off x="3417503" y="3630849"/>
            <a:ext cx="3011509" cy="36933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Variable 2</a:t>
            </a:r>
          </a:p>
        </p:txBody>
      </p:sp>
    </p:spTree>
    <p:extLst>
      <p:ext uri="{BB962C8B-B14F-4D97-AF65-F5344CB8AC3E}">
        <p14:creationId xmlns:p14="http://schemas.microsoft.com/office/powerpoint/2010/main" val="331129057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15478</TotalTime>
  <Words>1580</Words>
  <Application>Microsoft Macintosh PowerPoint</Application>
  <PresentationFormat>A4 (210 x 297 mm)</PresentationFormat>
  <Paragraphs>388</Paragraphs>
  <Slides>35</Slides>
  <Notes>35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44" baseType="lpstr">
      <vt:lpstr>Arial</vt:lpstr>
      <vt:lpstr>Baskerville Old Face</vt:lpstr>
      <vt:lpstr>Calibri</vt:lpstr>
      <vt:lpstr>Franklin Gothic Book</vt:lpstr>
      <vt:lpstr>StarSymbol</vt:lpstr>
      <vt:lpstr>Symbol</vt:lpstr>
      <vt:lpstr>Times New Roman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subject/>
  <dc:creator>J Nueva</dc:creator>
  <dc:description/>
  <cp:lastModifiedBy>lwrpegcbsg@goetheuniversitaet.onmicrosoft.com</cp:lastModifiedBy>
  <cp:revision>378</cp:revision>
  <dcterms:modified xsi:type="dcterms:W3CDTF">2021-04-26T05:49:55Z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0x01010073C3545982F2424B85F781D81AF9EA40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29</vt:i4>
  </property>
  <property fmtid="{D5CDD505-2E9C-101B-9397-08002B2CF9AE}" pid="9" name="PresentationFormat">
    <vt:lpwstr>A4 (210 x 297 mm)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29</vt:i4>
  </property>
</Properties>
</file>